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5"/>
  </p:notesMasterIdLst>
  <p:handoutMasterIdLst>
    <p:handoutMasterId r:id="rId36"/>
  </p:handoutMasterIdLst>
  <p:sldIdLst>
    <p:sldId id="257" r:id="rId5"/>
    <p:sldId id="382" r:id="rId6"/>
    <p:sldId id="386" r:id="rId7"/>
    <p:sldId id="405" r:id="rId8"/>
    <p:sldId id="408" r:id="rId9"/>
    <p:sldId id="409" r:id="rId10"/>
    <p:sldId id="353" r:id="rId11"/>
    <p:sldId id="410" r:id="rId12"/>
    <p:sldId id="385" r:id="rId13"/>
    <p:sldId id="411" r:id="rId14"/>
    <p:sldId id="406" r:id="rId15"/>
    <p:sldId id="352" r:id="rId16"/>
    <p:sldId id="388" r:id="rId17"/>
    <p:sldId id="387" r:id="rId18"/>
    <p:sldId id="402" r:id="rId19"/>
    <p:sldId id="350" r:id="rId20"/>
    <p:sldId id="370" r:id="rId21"/>
    <p:sldId id="412" r:id="rId22"/>
    <p:sldId id="420" r:id="rId23"/>
    <p:sldId id="421" r:id="rId24"/>
    <p:sldId id="418" r:id="rId25"/>
    <p:sldId id="419" r:id="rId26"/>
    <p:sldId id="413" r:id="rId27"/>
    <p:sldId id="414" r:id="rId28"/>
    <p:sldId id="415" r:id="rId29"/>
    <p:sldId id="416" r:id="rId30"/>
    <p:sldId id="417" r:id="rId31"/>
    <p:sldId id="407" r:id="rId32"/>
    <p:sldId id="391" r:id="rId33"/>
    <p:sldId id="397" r:id="rId34"/>
  </p:sldIdLst>
  <p:sldSz cx="9144000" cy="6858000" type="screen4x3"/>
  <p:notesSz cx="7053263" cy="93726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CC00"/>
    <a:srgbClr val="0000FF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500" autoAdjust="0"/>
  </p:normalViewPr>
  <p:slideViewPr>
    <p:cSldViewPr>
      <p:cViewPr>
        <p:scale>
          <a:sx n="55" d="100"/>
          <a:sy n="55" d="100"/>
        </p:scale>
        <p:origin x="-158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22643-D32C-433C-89A3-107A10519C44}" type="doc">
      <dgm:prSet loTypeId="urn:microsoft.com/office/officeart/2005/8/layout/arrow2" loCatId="process" qsTypeId="urn:microsoft.com/office/officeart/2005/8/quickstyle/3d1" qsCatId="3D" csTypeId="urn:microsoft.com/office/officeart/2005/8/colors/colorful3" csCatId="colorful" phldr="1"/>
      <dgm:spPr/>
    </dgm:pt>
    <dgm:pt modelId="{72FE8AC4-108D-4D8D-AD3C-721428D8F8BB}">
      <dgm:prSet phldrT="[Texto]" custT="1"/>
      <dgm:spPr/>
      <dgm:t>
        <a:bodyPr/>
        <a:lstStyle/>
        <a:p>
          <a:pPr algn="ctr"/>
          <a:r>
            <a:rPr lang="es-ES_tradnl" sz="1600" dirty="0" err="1" smtClean="0">
              <a:latin typeface="Arial Rounded MT Bold" pitchFamily="34" charset="0"/>
            </a:rPr>
            <a:t>Infrasubsistencia</a:t>
          </a:r>
          <a:r>
            <a:rPr lang="es-ES_tradnl" sz="1600" dirty="0" smtClean="0">
              <a:latin typeface="Arial Rounded MT Bold" pitchFamily="34" charset="0"/>
            </a:rPr>
            <a:t> </a:t>
          </a:r>
          <a:r>
            <a:rPr lang="es-ES_tradnl" sz="1400" dirty="0" smtClean="0">
              <a:latin typeface="Arial Rounded MT Bold" pitchFamily="34" charset="0"/>
            </a:rPr>
            <a:t>(8.1%)</a:t>
          </a:r>
          <a:endParaRPr lang="es-ES_tradnl" sz="1600" dirty="0">
            <a:latin typeface="Arial Rounded MT Bold" pitchFamily="34" charset="0"/>
          </a:endParaRPr>
        </a:p>
      </dgm:t>
    </dgm:pt>
    <dgm:pt modelId="{2A1FDF78-4921-4012-880F-3E86D1CD2EAD}" type="parTrans" cxnId="{A1DF4504-5BCA-4F78-A2BE-C09D1C4F8E11}">
      <dgm:prSet/>
      <dgm:spPr/>
      <dgm:t>
        <a:bodyPr/>
        <a:lstStyle/>
        <a:p>
          <a:endParaRPr lang="es-ES_tradnl" sz="2800">
            <a:latin typeface="Arial Rounded MT Bold" pitchFamily="34" charset="0"/>
          </a:endParaRPr>
        </a:p>
      </dgm:t>
    </dgm:pt>
    <dgm:pt modelId="{5A1B77B6-0AA3-4CA4-8E5D-C35D749FCF8D}" type="sibTrans" cxnId="{A1DF4504-5BCA-4F78-A2BE-C09D1C4F8E11}">
      <dgm:prSet/>
      <dgm:spPr/>
      <dgm:t>
        <a:bodyPr/>
        <a:lstStyle/>
        <a:p>
          <a:endParaRPr lang="es-ES_tradnl" sz="2800">
            <a:latin typeface="Arial Rounded MT Bold" pitchFamily="34" charset="0"/>
          </a:endParaRPr>
        </a:p>
      </dgm:t>
    </dgm:pt>
    <dgm:pt modelId="{CA6FEBBF-CF04-4A06-96AD-4C266E381253}">
      <dgm:prSet phldrT="[Texto]" custT="1"/>
      <dgm:spPr/>
      <dgm:t>
        <a:bodyPr/>
        <a:lstStyle/>
        <a:p>
          <a:pPr algn="ctr"/>
          <a:r>
            <a:rPr lang="es-ES_tradnl" sz="1600" dirty="0" smtClean="0">
              <a:latin typeface="Arial Rounded MT Bold" pitchFamily="34" charset="0"/>
            </a:rPr>
            <a:t>Subsistencia </a:t>
          </a:r>
          <a:r>
            <a:rPr lang="es-ES_tradnl" sz="1400" dirty="0" smtClean="0">
              <a:latin typeface="Arial Rounded MT Bold" pitchFamily="34" charset="0"/>
            </a:rPr>
            <a:t>(39.5%)</a:t>
          </a:r>
          <a:endParaRPr lang="es-ES_tradnl" sz="1600" dirty="0">
            <a:latin typeface="Arial Rounded MT Bold" pitchFamily="34" charset="0"/>
          </a:endParaRPr>
        </a:p>
      </dgm:t>
    </dgm:pt>
    <dgm:pt modelId="{95606EF4-E783-48BC-8594-0ACD05FDA0FD}" type="parTrans" cxnId="{EAF7FD1E-33B7-4BEC-9D9A-4C22231116D0}">
      <dgm:prSet/>
      <dgm:spPr/>
      <dgm:t>
        <a:bodyPr/>
        <a:lstStyle/>
        <a:p>
          <a:endParaRPr lang="es-ES_tradnl" sz="2800">
            <a:latin typeface="Arial Rounded MT Bold" pitchFamily="34" charset="0"/>
          </a:endParaRPr>
        </a:p>
      </dgm:t>
    </dgm:pt>
    <dgm:pt modelId="{82C9D01F-21DC-485F-9E61-E14BF237A4EE}" type="sibTrans" cxnId="{EAF7FD1E-33B7-4BEC-9D9A-4C22231116D0}">
      <dgm:prSet/>
      <dgm:spPr/>
      <dgm:t>
        <a:bodyPr/>
        <a:lstStyle/>
        <a:p>
          <a:endParaRPr lang="es-ES_tradnl" sz="2800">
            <a:latin typeface="Arial Rounded MT Bold" pitchFamily="34" charset="0"/>
          </a:endParaRPr>
        </a:p>
      </dgm:t>
    </dgm:pt>
    <dgm:pt modelId="{8AFC9F22-6453-400F-A972-424B173380E7}">
      <dgm:prSet phldrT="[Texto]" custT="1"/>
      <dgm:spPr/>
      <dgm:t>
        <a:bodyPr/>
        <a:lstStyle/>
        <a:p>
          <a:pPr algn="ctr"/>
          <a:r>
            <a:rPr lang="es-ES_tradnl" sz="1600" dirty="0" err="1" smtClean="0">
              <a:latin typeface="Arial Rounded MT Bold" pitchFamily="34" charset="0"/>
            </a:rPr>
            <a:t>Excendencia</a:t>
          </a:r>
          <a:r>
            <a:rPr lang="es-ES_tradnl" sz="1600" dirty="0" smtClean="0">
              <a:latin typeface="Arial Rounded MT Bold" pitchFamily="34" charset="0"/>
            </a:rPr>
            <a:t> </a:t>
          </a:r>
          <a:r>
            <a:rPr lang="es-ES_tradnl" sz="1400" dirty="0" smtClean="0">
              <a:latin typeface="Arial Rounded MT Bold" pitchFamily="34" charset="0"/>
            </a:rPr>
            <a:t>(13.2%)</a:t>
          </a:r>
          <a:endParaRPr lang="es-ES_tradnl" sz="1600" dirty="0">
            <a:latin typeface="Arial Rounded MT Bold" pitchFamily="34" charset="0"/>
          </a:endParaRPr>
        </a:p>
      </dgm:t>
    </dgm:pt>
    <dgm:pt modelId="{1C86DD1B-DDAF-437D-A4F9-BCFE3998B292}" type="parTrans" cxnId="{6E06893D-5DBF-42F2-AC60-585B230693C4}">
      <dgm:prSet/>
      <dgm:spPr/>
      <dgm:t>
        <a:bodyPr/>
        <a:lstStyle/>
        <a:p>
          <a:endParaRPr lang="es-ES_tradnl" sz="2800">
            <a:latin typeface="Arial Rounded MT Bold" pitchFamily="34" charset="0"/>
          </a:endParaRPr>
        </a:p>
      </dgm:t>
    </dgm:pt>
    <dgm:pt modelId="{67086C59-43C6-45DC-8F71-D210835E06F3}" type="sibTrans" cxnId="{6E06893D-5DBF-42F2-AC60-585B230693C4}">
      <dgm:prSet/>
      <dgm:spPr/>
      <dgm:t>
        <a:bodyPr/>
        <a:lstStyle/>
        <a:p>
          <a:endParaRPr lang="es-ES_tradnl" sz="2800">
            <a:latin typeface="Arial Rounded MT Bold" pitchFamily="34" charset="0"/>
          </a:endParaRPr>
        </a:p>
      </dgm:t>
    </dgm:pt>
    <dgm:pt modelId="{C9F128BC-4B6B-4B2B-A82F-A37587BE60AD}">
      <dgm:prSet custT="1"/>
      <dgm:spPr/>
      <dgm:t>
        <a:bodyPr/>
        <a:lstStyle/>
        <a:p>
          <a:r>
            <a:rPr lang="es-ES_tradnl" sz="1600" dirty="0" smtClean="0">
              <a:latin typeface="Arial Rounded MT Bold" pitchFamily="34" charset="0"/>
            </a:rPr>
            <a:t>Acceso a mercados y encadenamientos productivos</a:t>
          </a:r>
          <a:endParaRPr lang="es-ES_tradnl" sz="1600" dirty="0">
            <a:latin typeface="Arial Rounded MT Bold" pitchFamily="34" charset="0"/>
          </a:endParaRPr>
        </a:p>
      </dgm:t>
    </dgm:pt>
    <dgm:pt modelId="{C857A1C6-748B-4038-AAC5-1AF94E89A0B6}" type="parTrans" cxnId="{080EED0E-ACBA-4780-8122-5BBC64C02F93}">
      <dgm:prSet/>
      <dgm:spPr/>
      <dgm:t>
        <a:bodyPr/>
        <a:lstStyle/>
        <a:p>
          <a:endParaRPr lang="es-ES_tradnl" sz="2800">
            <a:latin typeface="Arial Rounded MT Bold" pitchFamily="34" charset="0"/>
          </a:endParaRPr>
        </a:p>
      </dgm:t>
    </dgm:pt>
    <dgm:pt modelId="{04AF80FC-7429-44B4-AB18-453792FD6F79}" type="sibTrans" cxnId="{080EED0E-ACBA-4780-8122-5BBC64C02F93}">
      <dgm:prSet/>
      <dgm:spPr/>
      <dgm:t>
        <a:bodyPr/>
        <a:lstStyle/>
        <a:p>
          <a:endParaRPr lang="es-ES_tradnl" sz="2800">
            <a:latin typeface="Arial Rounded MT Bold" pitchFamily="34" charset="0"/>
          </a:endParaRPr>
        </a:p>
      </dgm:t>
    </dgm:pt>
    <dgm:pt modelId="{D9E30247-B6CD-4417-8D4C-93A631C6B7EF}" type="pres">
      <dgm:prSet presAssocID="{61E22643-D32C-433C-89A3-107A10519C44}" presName="arrowDiagram" presStyleCnt="0">
        <dgm:presLayoutVars>
          <dgm:chMax val="5"/>
          <dgm:dir/>
          <dgm:resizeHandles val="exact"/>
        </dgm:presLayoutVars>
      </dgm:prSet>
      <dgm:spPr/>
    </dgm:pt>
    <dgm:pt modelId="{56106ABF-D3BD-441A-874C-329F20B261E2}" type="pres">
      <dgm:prSet presAssocID="{61E22643-D32C-433C-89A3-107A10519C44}" presName="arrow" presStyleLbl="bgShp" presStyleIdx="0" presStyleCnt="1" custScaleX="105713" custLinFactNeighborX="-460"/>
      <dgm:spPr/>
    </dgm:pt>
    <dgm:pt modelId="{48BA2460-E278-4780-8167-E905EFBF6A57}" type="pres">
      <dgm:prSet presAssocID="{61E22643-D32C-433C-89A3-107A10519C44}" presName="arrowDiagram4" presStyleCnt="0"/>
      <dgm:spPr/>
    </dgm:pt>
    <dgm:pt modelId="{39EAE5BA-EFE9-456D-AC34-BCC662CA3524}" type="pres">
      <dgm:prSet presAssocID="{72FE8AC4-108D-4D8D-AD3C-721428D8F8BB}" presName="bullet4a" presStyleLbl="node1" presStyleIdx="0" presStyleCnt="4" custScaleX="356845" custScaleY="283101" custLinFactNeighborX="-50224" custLinFactNeighborY="-62005"/>
      <dgm:spPr/>
      <dgm:t>
        <a:bodyPr/>
        <a:lstStyle/>
        <a:p>
          <a:endParaRPr lang="en-US"/>
        </a:p>
      </dgm:t>
    </dgm:pt>
    <dgm:pt modelId="{74B732A2-E7FE-4A33-89F2-93CD9433A2BF}" type="pres">
      <dgm:prSet presAssocID="{72FE8AC4-108D-4D8D-AD3C-721428D8F8BB}" presName="textBox4a" presStyleLbl="revTx" presStyleIdx="0" presStyleCnt="4" custScaleX="165791" custScaleY="40039" custLinFactNeighborX="-50827" custLinFactNeighborY="-9848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E36A956-53B4-4A84-90E6-8302469A8D7E}" type="pres">
      <dgm:prSet presAssocID="{CA6FEBBF-CF04-4A06-96AD-4C266E381253}" presName="bullet4b" presStyleLbl="node1" presStyleIdx="1" presStyleCnt="4" custScaleX="381547" custScaleY="199120" custLinFactNeighborX="-43746" custLinFactNeighborY="-24956"/>
      <dgm:spPr/>
      <dgm:t>
        <a:bodyPr/>
        <a:lstStyle/>
        <a:p>
          <a:endParaRPr lang="en-US"/>
        </a:p>
      </dgm:t>
    </dgm:pt>
    <dgm:pt modelId="{DB73CF72-49EA-485F-9966-4ECBF9B503CE}" type="pres">
      <dgm:prSet presAssocID="{CA6FEBBF-CF04-4A06-96AD-4C266E381253}" presName="textBox4b" presStyleLbl="revTx" presStyleIdx="1" presStyleCnt="4" custScaleY="22850" custLinFactNeighborX="-63748" custLinFactNeighborY="-7542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1DE264F-3F5C-4410-8F42-A7BBCA3B079B}" type="pres">
      <dgm:prSet presAssocID="{8AFC9F22-6453-400F-A972-424B173380E7}" presName="bullet4c" presStyleLbl="node1" presStyleIdx="2" presStyleCnt="4" custScaleX="133867" custScaleY="119590" custLinFactNeighborX="-73783" custLinFactNeighborY="25964"/>
      <dgm:spPr/>
      <dgm:t>
        <a:bodyPr/>
        <a:lstStyle/>
        <a:p>
          <a:endParaRPr lang="en-US"/>
        </a:p>
      </dgm:t>
    </dgm:pt>
    <dgm:pt modelId="{7DB3DD24-32A1-436E-9AC5-17006B5CBB30}" type="pres">
      <dgm:prSet presAssocID="{8AFC9F22-6453-400F-A972-424B173380E7}" presName="textBox4c" presStyleLbl="revTx" presStyleIdx="2" presStyleCnt="4" custScaleX="117886" custScaleY="12519" custLinFactNeighborX="-93348" custLinFactNeighborY="-6309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09B878B-04D4-4276-BE09-791CF022E8AB}" type="pres">
      <dgm:prSet presAssocID="{C9F128BC-4B6B-4B2B-A82F-A37587BE60AD}" presName="bullet4d" presStyleLbl="node1" presStyleIdx="3" presStyleCnt="4" custScaleX="56336" custScaleY="37847" custLinFactX="135824" custLinFactY="100000" custLinFactNeighborX="200000" custLinFactNeighborY="182949"/>
      <dgm:spPr>
        <a:noFill/>
        <a:ln>
          <a:noFill/>
        </a:ln>
      </dgm:spPr>
    </dgm:pt>
    <dgm:pt modelId="{9BB9BEA3-4B19-4C96-9235-8BF7A8F2DBCE}" type="pres">
      <dgm:prSet presAssocID="{C9F128BC-4B6B-4B2B-A82F-A37587BE60AD}" presName="textBox4d" presStyleLbl="revTx" presStyleIdx="3" presStyleCnt="4" custScaleX="165325" custScaleY="20093" custLinFactNeighborX="-54108" custLinFactNeighborY="-2717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AD5699B-2DAE-4EA2-A1BE-8D2F18E6E4B3}" type="presOf" srcId="{61E22643-D32C-433C-89A3-107A10519C44}" destId="{D9E30247-B6CD-4417-8D4C-93A631C6B7EF}" srcOrd="0" destOrd="0" presId="urn:microsoft.com/office/officeart/2005/8/layout/arrow2"/>
    <dgm:cxn modelId="{0C14ACC0-804C-42B8-9D7B-AEF68D5BDC7F}" type="presOf" srcId="{CA6FEBBF-CF04-4A06-96AD-4C266E381253}" destId="{DB73CF72-49EA-485F-9966-4ECBF9B503CE}" srcOrd="0" destOrd="0" presId="urn:microsoft.com/office/officeart/2005/8/layout/arrow2"/>
    <dgm:cxn modelId="{080EED0E-ACBA-4780-8122-5BBC64C02F93}" srcId="{61E22643-D32C-433C-89A3-107A10519C44}" destId="{C9F128BC-4B6B-4B2B-A82F-A37587BE60AD}" srcOrd="3" destOrd="0" parTransId="{C857A1C6-748B-4038-AAC5-1AF94E89A0B6}" sibTransId="{04AF80FC-7429-44B4-AB18-453792FD6F79}"/>
    <dgm:cxn modelId="{6E06893D-5DBF-42F2-AC60-585B230693C4}" srcId="{61E22643-D32C-433C-89A3-107A10519C44}" destId="{8AFC9F22-6453-400F-A972-424B173380E7}" srcOrd="2" destOrd="0" parTransId="{1C86DD1B-DDAF-437D-A4F9-BCFE3998B292}" sibTransId="{67086C59-43C6-45DC-8F71-D210835E06F3}"/>
    <dgm:cxn modelId="{EAF7FD1E-33B7-4BEC-9D9A-4C22231116D0}" srcId="{61E22643-D32C-433C-89A3-107A10519C44}" destId="{CA6FEBBF-CF04-4A06-96AD-4C266E381253}" srcOrd="1" destOrd="0" parTransId="{95606EF4-E783-48BC-8594-0ACD05FDA0FD}" sibTransId="{82C9D01F-21DC-485F-9E61-E14BF237A4EE}"/>
    <dgm:cxn modelId="{6A2A7AA7-B220-4BA7-B0BD-91E258731FFA}" type="presOf" srcId="{C9F128BC-4B6B-4B2B-A82F-A37587BE60AD}" destId="{9BB9BEA3-4B19-4C96-9235-8BF7A8F2DBCE}" srcOrd="0" destOrd="0" presId="urn:microsoft.com/office/officeart/2005/8/layout/arrow2"/>
    <dgm:cxn modelId="{6419E369-F56D-40F6-A70C-B62285D3E883}" type="presOf" srcId="{72FE8AC4-108D-4D8D-AD3C-721428D8F8BB}" destId="{74B732A2-E7FE-4A33-89F2-93CD9433A2BF}" srcOrd="0" destOrd="0" presId="urn:microsoft.com/office/officeart/2005/8/layout/arrow2"/>
    <dgm:cxn modelId="{A1DF4504-5BCA-4F78-A2BE-C09D1C4F8E11}" srcId="{61E22643-D32C-433C-89A3-107A10519C44}" destId="{72FE8AC4-108D-4D8D-AD3C-721428D8F8BB}" srcOrd="0" destOrd="0" parTransId="{2A1FDF78-4921-4012-880F-3E86D1CD2EAD}" sibTransId="{5A1B77B6-0AA3-4CA4-8E5D-C35D749FCF8D}"/>
    <dgm:cxn modelId="{41E389E5-FA59-4E2C-9CBB-D0D694C09E8D}" type="presOf" srcId="{8AFC9F22-6453-400F-A972-424B173380E7}" destId="{7DB3DD24-32A1-436E-9AC5-17006B5CBB30}" srcOrd="0" destOrd="0" presId="urn:microsoft.com/office/officeart/2005/8/layout/arrow2"/>
    <dgm:cxn modelId="{A3EE364F-C072-4DBD-9FF0-5883A520BDC7}" type="presParOf" srcId="{D9E30247-B6CD-4417-8D4C-93A631C6B7EF}" destId="{56106ABF-D3BD-441A-874C-329F20B261E2}" srcOrd="0" destOrd="0" presId="urn:microsoft.com/office/officeart/2005/8/layout/arrow2"/>
    <dgm:cxn modelId="{8F29AFF8-5C9B-471C-8294-8BE28F18C9F7}" type="presParOf" srcId="{D9E30247-B6CD-4417-8D4C-93A631C6B7EF}" destId="{48BA2460-E278-4780-8167-E905EFBF6A57}" srcOrd="1" destOrd="0" presId="urn:microsoft.com/office/officeart/2005/8/layout/arrow2"/>
    <dgm:cxn modelId="{BCA0F481-D7D5-478E-B62A-BDCF646FF717}" type="presParOf" srcId="{48BA2460-E278-4780-8167-E905EFBF6A57}" destId="{39EAE5BA-EFE9-456D-AC34-BCC662CA3524}" srcOrd="0" destOrd="0" presId="urn:microsoft.com/office/officeart/2005/8/layout/arrow2"/>
    <dgm:cxn modelId="{00EAB26E-E663-476D-B3E5-047C96440B74}" type="presParOf" srcId="{48BA2460-E278-4780-8167-E905EFBF6A57}" destId="{74B732A2-E7FE-4A33-89F2-93CD9433A2BF}" srcOrd="1" destOrd="0" presId="urn:microsoft.com/office/officeart/2005/8/layout/arrow2"/>
    <dgm:cxn modelId="{493B069D-2F5A-4B68-BB49-12F727CB1B0D}" type="presParOf" srcId="{48BA2460-E278-4780-8167-E905EFBF6A57}" destId="{FE36A956-53B4-4A84-90E6-8302469A8D7E}" srcOrd="2" destOrd="0" presId="urn:microsoft.com/office/officeart/2005/8/layout/arrow2"/>
    <dgm:cxn modelId="{A39FCE69-8EDC-417A-9DC3-D60E8B27167E}" type="presParOf" srcId="{48BA2460-E278-4780-8167-E905EFBF6A57}" destId="{DB73CF72-49EA-485F-9966-4ECBF9B503CE}" srcOrd="3" destOrd="0" presId="urn:microsoft.com/office/officeart/2005/8/layout/arrow2"/>
    <dgm:cxn modelId="{35837448-D2EC-4BA2-9F5E-F3DCA86C3B65}" type="presParOf" srcId="{48BA2460-E278-4780-8167-E905EFBF6A57}" destId="{01DE264F-3F5C-4410-8F42-A7BBCA3B079B}" srcOrd="4" destOrd="0" presId="urn:microsoft.com/office/officeart/2005/8/layout/arrow2"/>
    <dgm:cxn modelId="{EE4A6168-CB9D-4994-838E-D2D44390D389}" type="presParOf" srcId="{48BA2460-E278-4780-8167-E905EFBF6A57}" destId="{7DB3DD24-32A1-436E-9AC5-17006B5CBB30}" srcOrd="5" destOrd="0" presId="urn:microsoft.com/office/officeart/2005/8/layout/arrow2"/>
    <dgm:cxn modelId="{0992A82C-3DD5-4354-8B38-CF551B5DB61E}" type="presParOf" srcId="{48BA2460-E278-4780-8167-E905EFBF6A57}" destId="{C09B878B-04D4-4276-BE09-791CF022E8AB}" srcOrd="6" destOrd="0" presId="urn:microsoft.com/office/officeart/2005/8/layout/arrow2"/>
    <dgm:cxn modelId="{039854D2-3435-41B4-86B0-7C33D9119AFF}" type="presParOf" srcId="{48BA2460-E278-4780-8167-E905EFBF6A57}" destId="{9BB9BEA3-4B19-4C96-9235-8BF7A8F2DBCE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730" cy="469423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4951" y="0"/>
            <a:ext cx="3056730" cy="469423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2655D00E-0512-4A07-9068-4C3674E0BE3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01592"/>
            <a:ext cx="3056730" cy="469423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4951" y="8901592"/>
            <a:ext cx="3056730" cy="469423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7E52F346-9A9F-4D7B-B339-CA00CF990B60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6155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414" cy="468631"/>
          </a:xfrm>
          <a:prstGeom prst="rect">
            <a:avLst/>
          </a:prstGeom>
        </p:spPr>
        <p:txBody>
          <a:bodyPr vert="horz" lIns="93857" tIns="46929" rIns="93857" bIns="4692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9" y="0"/>
            <a:ext cx="3056414" cy="468631"/>
          </a:xfrm>
          <a:prstGeom prst="rect">
            <a:avLst/>
          </a:prstGeom>
        </p:spPr>
        <p:txBody>
          <a:bodyPr vert="horz" lIns="93857" tIns="46929" rIns="93857" bIns="46929" rtlCol="0"/>
          <a:lstStyle>
            <a:lvl1pPr algn="r">
              <a:defRPr sz="1200"/>
            </a:lvl1pPr>
          </a:lstStyle>
          <a:p>
            <a:fld id="{F065884D-B5AF-4581-B6BE-1784A9BB9DFB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3263"/>
            <a:ext cx="4684713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7" tIns="46929" rIns="93857" bIns="46929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51985"/>
            <a:ext cx="5642610" cy="4217670"/>
          </a:xfrm>
          <a:prstGeom prst="rect">
            <a:avLst/>
          </a:prstGeom>
        </p:spPr>
        <p:txBody>
          <a:bodyPr vert="horz" lIns="93857" tIns="46929" rIns="93857" bIns="4692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902343"/>
            <a:ext cx="3056414" cy="468631"/>
          </a:xfrm>
          <a:prstGeom prst="rect">
            <a:avLst/>
          </a:prstGeom>
        </p:spPr>
        <p:txBody>
          <a:bodyPr vert="horz" lIns="93857" tIns="46929" rIns="93857" bIns="4692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9" y="8902343"/>
            <a:ext cx="3056414" cy="468631"/>
          </a:xfrm>
          <a:prstGeom prst="rect">
            <a:avLst/>
          </a:prstGeom>
        </p:spPr>
        <p:txBody>
          <a:bodyPr vert="horz" lIns="93857" tIns="46929" rIns="93857" bIns="46929" rtlCol="0" anchor="b"/>
          <a:lstStyle>
            <a:lvl1pPr algn="r">
              <a:defRPr sz="1200"/>
            </a:lvl1pPr>
          </a:lstStyle>
          <a:p>
            <a:fld id="{941337EF-86A4-49A2-A206-0EA57E5B77C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771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0162FA-15B1-4F0F-B4FA-9ED1CE0B5E07}" type="slidenum">
              <a:rPr lang="es-GT" smtClean="0">
                <a:solidFill>
                  <a:srgbClr val="94C600"/>
                </a:solidFill>
              </a:rPr>
              <a:pPr/>
              <a:t>‹Nº›</a:t>
            </a:fld>
            <a:endParaRPr lang="es-GT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1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6354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589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5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938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5242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33576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0944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2004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7517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3589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D7ECEC-4BA4-4824-8D01-2111A23C189C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GT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3E6959-C501-4E67-8169-DCECAB6FF98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2706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20/05/2014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808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white"/>
                </a:solidFill>
              </a:rPr>
              <a:pPr/>
              <a:t>20/05/2014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white"/>
                </a:solidFill>
              </a:rPr>
              <a:pPr/>
              <a:t>‹Nº›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15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white"/>
                </a:solidFill>
              </a:rPr>
              <a:pPr/>
              <a:t>20/05/2014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white"/>
                </a:solidFill>
              </a:rPr>
              <a:pPr/>
              <a:t>‹Nº›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5081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20/05/2014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white"/>
                </a:solidFill>
              </a:rPr>
              <a:pPr/>
              <a:t>20/05/2014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white"/>
                </a:solidFill>
              </a:rPr>
              <a:pPr/>
              <a:t>‹Nº›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6331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20/05/2014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0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20/05/2014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43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D7ECEC-4BA4-4824-8D01-2111A23C189C}" type="datetimeFigureOut">
              <a:rPr lang="es-GT" smtClean="0">
                <a:solidFill>
                  <a:prstClr val="white"/>
                </a:solidFill>
              </a:rPr>
              <a:pPr/>
              <a:t>20/05/2014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GT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3E6959-C501-4E67-8169-DCECAB6FF984}" type="slidenum">
              <a:rPr lang="es-GT" smtClean="0">
                <a:solidFill>
                  <a:prstClr val="white"/>
                </a:solidFill>
              </a:rPr>
              <a:pPr/>
              <a:t>‹Nº›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26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20/05/2014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09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20/05/2014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5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88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64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10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1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08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9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40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92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03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13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4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3947-9E68-4AA4-AEF2-EC25619E2787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8FF9C4-1C57-4684-BA9B-AE8D780876F9}" type="datetimeFigureOut">
              <a:rPr lang="es-GT" smtClean="0"/>
              <a:pPr/>
              <a:t>20/05/2014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591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20/05/2014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99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4941168"/>
            <a:ext cx="7524328" cy="432048"/>
          </a:xfrm>
        </p:spPr>
        <p:txBody>
          <a:bodyPr>
            <a:no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Guatemala, </a:t>
            </a:r>
            <a:r>
              <a:rPr lang="en-US" sz="1600" dirty="0" err="1" smtClean="0">
                <a:solidFill>
                  <a:schemeClr val="tx1"/>
                </a:solidFill>
              </a:rPr>
              <a:t>septiembre</a:t>
            </a:r>
            <a:r>
              <a:rPr lang="en-US" sz="1600" dirty="0" smtClean="0">
                <a:solidFill>
                  <a:schemeClr val="tx1"/>
                </a:solidFill>
              </a:rPr>
              <a:t>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216893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4036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691680" y="1628800"/>
            <a:ext cx="741682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4400" b="1" dirty="0" smtClean="0">
                <a:latin typeface="+mj-lt"/>
                <a:ea typeface="+mj-ea"/>
                <a:cs typeface="+mj-cs"/>
              </a:rPr>
              <a:t>SNER para 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4400" b="1" dirty="0" smtClean="0">
                <a:latin typeface="+mj-lt"/>
                <a:ea typeface="+mj-ea"/>
                <a:cs typeface="+mj-cs"/>
              </a:rPr>
              <a:t>Desarrollo Rural en MAGA</a:t>
            </a:r>
            <a:r>
              <a:rPr kumimoji="0" lang="es-G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357826"/>
            <a:ext cx="2143108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F:\fotos MAGA 2013\SAM_15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86" y="5357826"/>
            <a:ext cx="200023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86388"/>
            <a:ext cx="192879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C:\Users\Alejandro\Desktop\San Mateo\fotos para informe\2013-02-05 10.15.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50" y="5286388"/>
            <a:ext cx="197671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C:\Users\VAIO SVE14A25CLH\Pictures\FOTOS DE HONGOS\P100077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5429264"/>
            <a:ext cx="2000264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40768"/>
            <a:ext cx="140364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0" y="0"/>
            <a:ext cx="169399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 smtClean="0"/>
              <a:t>POLÍTICA NACIONAL DE DESARROLLO RURAL INTEGRAL </a:t>
            </a:r>
          </a:p>
          <a:p>
            <a:pPr algn="ctr"/>
            <a:r>
              <a:rPr lang="en-US" sz="700" b="1" dirty="0" smtClean="0"/>
              <a:t>-PNDRI-</a:t>
            </a:r>
            <a:endParaRPr lang="en-US" sz="400" b="1" dirty="0" smtClean="0"/>
          </a:p>
          <a:p>
            <a:pPr algn="ctr"/>
            <a:endParaRPr lang="en-US" sz="100" b="1" dirty="0" smtClean="0"/>
          </a:p>
          <a:p>
            <a:pPr algn="ctr"/>
            <a:r>
              <a:rPr lang="en-US" sz="300" b="1" dirty="0" err="1" smtClean="0"/>
              <a:t>Consensuada</a:t>
            </a:r>
            <a:r>
              <a:rPr lang="en-US" sz="300" b="1" dirty="0" smtClean="0"/>
              <a:t> </a:t>
            </a:r>
            <a:r>
              <a:rPr lang="en-US" sz="300" b="1" dirty="0" err="1" smtClean="0"/>
              <a:t>por</a:t>
            </a:r>
            <a:r>
              <a:rPr lang="en-US" sz="300" b="1" dirty="0" smtClean="0"/>
              <a:t>:</a:t>
            </a:r>
          </a:p>
          <a:p>
            <a:endParaRPr lang="es-ES" sz="300" b="1" dirty="0" smtClean="0"/>
          </a:p>
          <a:p>
            <a:pPr algn="ctr"/>
            <a:r>
              <a:rPr lang="es-ES" sz="300" b="1" dirty="0" smtClean="0"/>
              <a:t>ADRI: AGER, AEMADIHIQ, ALIANZA DE MUJERES RURALES,</a:t>
            </a:r>
          </a:p>
          <a:p>
            <a:pPr algn="ctr"/>
            <a:r>
              <a:rPr lang="en-US" sz="300" b="1" dirty="0" smtClean="0"/>
              <a:t>ASOREMA, CCDA, CM TIERRAS, CNAIC, CNOC, CNP TIERRA, IDEARCONGCOOP,</a:t>
            </a:r>
          </a:p>
          <a:p>
            <a:pPr algn="ctr"/>
            <a:r>
              <a:rPr lang="en-US" sz="300" b="1" dirty="0" smtClean="0"/>
              <a:t>FACULTAD DE AGRONOMIA USAC, FEDECOCAGUA,</a:t>
            </a:r>
          </a:p>
          <a:p>
            <a:pPr algn="ctr"/>
            <a:r>
              <a:rPr lang="es-ES" sz="300" b="1" dirty="0" smtClean="0"/>
              <a:t>FLACSO, FUNDACION GUILLERMO TORIELLO, INCIDE, MOVIMIENTO</a:t>
            </a:r>
          </a:p>
          <a:p>
            <a:pPr algn="ctr"/>
            <a:r>
              <a:rPr lang="es-ES" sz="300" b="1" dirty="0" smtClean="0"/>
              <a:t>PARA EL DESARROLLO RURAL, PASTORAL DE LA TIERRA NACIONAL Y</a:t>
            </a:r>
          </a:p>
          <a:p>
            <a:pPr algn="ctr"/>
            <a:r>
              <a:rPr lang="en-US" sz="300" b="1" dirty="0" smtClean="0"/>
              <a:t>PLATAFORMA AGRARIA</a:t>
            </a:r>
          </a:p>
          <a:p>
            <a:pPr algn="ctr"/>
            <a:r>
              <a:rPr lang="en-US" sz="300" b="1" dirty="0" smtClean="0"/>
              <a:t>MOSGUA: ANOCDG, CNSP, PASTORAL CAMPESINA, FESITRASMAR,</a:t>
            </a:r>
          </a:p>
          <a:p>
            <a:pPr algn="ctr"/>
            <a:r>
              <a:rPr lang="es-ES" sz="300" b="1" dirty="0" smtClean="0"/>
              <a:t>FUNDACIÓN TURCIOS LIMA, CEMAT/FORO VERDE, ALIANZA CAMPESINA</a:t>
            </a:r>
          </a:p>
          <a:p>
            <a:pPr algn="ctr"/>
            <a:r>
              <a:rPr lang="en-US" sz="300" b="1" dirty="0" smtClean="0"/>
              <a:t>DE COMUNIDADES INDÍGENAS, FRENTE CAMPESINO MAYA-NORTE,</a:t>
            </a:r>
          </a:p>
          <a:p>
            <a:pPr algn="ctr"/>
            <a:r>
              <a:rPr lang="es-ES" sz="300" b="1" dirty="0" smtClean="0"/>
              <a:t>FRENTE CAMPESINO SUR, RED NACIONAL DE MUJERES, ACUS, UCG,</a:t>
            </a:r>
          </a:p>
          <a:p>
            <a:pPr algn="ctr"/>
            <a:r>
              <a:rPr lang="en-US" sz="300" b="1" dirty="0" smtClean="0"/>
              <a:t>CONIC, UNAC-MIC</a:t>
            </a:r>
          </a:p>
          <a:p>
            <a:pPr algn="ctr"/>
            <a:r>
              <a:rPr lang="en-US" sz="300" b="1" dirty="0" smtClean="0"/>
              <a:t>Y</a:t>
            </a:r>
          </a:p>
          <a:p>
            <a:pPr algn="ctr"/>
            <a:r>
              <a:rPr lang="es-ES" sz="300" b="1" dirty="0" smtClean="0"/>
              <a:t>GOBIERNO DE LA REPÚBLICA DE GUATEMALA</a:t>
            </a:r>
          </a:p>
          <a:p>
            <a:pPr algn="ctr"/>
            <a:endParaRPr lang="en-US" sz="300" b="1" dirty="0" smtClean="0"/>
          </a:p>
          <a:p>
            <a:pPr algn="ctr"/>
            <a:r>
              <a:rPr lang="en-US" sz="300" b="1" dirty="0" smtClean="0"/>
              <a:t>Guatemala, mayo de 2009</a:t>
            </a:r>
            <a:endParaRPr lang="en-US" sz="3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79593"/>
              </p:ext>
            </p:extLst>
          </p:nvPr>
        </p:nvGraphicFramePr>
        <p:xfrm>
          <a:off x="1547664" y="1425550"/>
          <a:ext cx="7215238" cy="3605189"/>
        </p:xfrm>
        <a:graphic>
          <a:graphicData uri="http://schemas.openxmlformats.org/drawingml/2006/table">
            <a:tbl>
              <a:tblPr/>
              <a:tblGrid>
                <a:gridCol w="2357454"/>
                <a:gridCol w="1428760"/>
                <a:gridCol w="1000132"/>
                <a:gridCol w="1143008"/>
                <a:gridCol w="1285884"/>
              </a:tblGrid>
              <a:tr h="6090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GT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Distribución de familias rurales</a:t>
                      </a:r>
                      <a:r>
                        <a:rPr lang="es-GT" sz="20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con actividad agropecuaria </a:t>
                      </a:r>
                    </a:p>
                    <a:p>
                      <a:pPr algn="ctr" fontAlgn="b"/>
                      <a:r>
                        <a:rPr lang="es-GT" sz="20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según tipología (</a:t>
                      </a:r>
                      <a:r>
                        <a:rPr lang="es-GT" sz="2000" b="1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2012)</a:t>
                      </a:r>
                    </a:p>
                    <a:p>
                      <a:pPr algn="ctr" fontAlgn="b"/>
                      <a:endParaRPr lang="es-GT" sz="2000" b="1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24634">
                <a:tc>
                  <a:txBody>
                    <a:bodyPr/>
                    <a:lstStyle/>
                    <a:p>
                      <a:pPr algn="ctr" fontAlgn="b"/>
                      <a:r>
                        <a:rPr lang="es-GT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Tipología</a:t>
                      </a:r>
                      <a:endParaRPr lang="es-GT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 Hogares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b="1" i="0" u="none" strike="noStrike" kern="120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% MAGA</a:t>
                      </a:r>
                      <a:endParaRPr lang="es-GT" sz="2000" b="1" i="0" u="none" strike="noStrike" kern="120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b="1" i="0" u="none" strike="noStrike" kern="120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% PAFFEC</a:t>
                      </a:r>
                      <a:endParaRPr lang="es-GT" sz="2000" b="1" i="0" u="none" strike="noStrike" kern="120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Sin </a:t>
                      </a:r>
                      <a:r>
                        <a:rPr lang="es-GT" sz="1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Tierrra</a:t>
                      </a:r>
                      <a:r>
                        <a:rPr lang="es-GT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164,097</a:t>
                      </a:r>
                      <a:endParaRPr lang="es-GT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GT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GT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Infrasubsistencia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105,856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GT" sz="2800" b="1" dirty="0" smtClean="0"/>
                        <a:t>87</a:t>
                      </a:r>
                      <a:endParaRPr lang="es-GT" sz="2800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GT" sz="2800" b="1" dirty="0" smtClean="0"/>
                        <a:t>61</a:t>
                      </a:r>
                      <a:endParaRPr lang="es-GT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Subsistencia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513,395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Excedentarios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171,420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Pequeños comerciales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228,621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Grandes comerciales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115,988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  <a:endParaRPr lang="es-GT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1’299,377</a:t>
                      </a:r>
                      <a:endParaRPr lang="es-GT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(1’135,280)</a:t>
                      </a:r>
                      <a:endParaRPr lang="es-GT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(790,671)</a:t>
                      </a:r>
                      <a:endParaRPr lang="es-GT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2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Fuente: </a:t>
                      </a:r>
                      <a:r>
                        <a:rPr lang="es-GT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BID 2012/ENCOVI 2011.</a:t>
                      </a:r>
                      <a:endParaRPr lang="es-GT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195736" y="509795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94100" algn="l"/>
              </a:tabLst>
            </a:pPr>
            <a:r>
              <a:rPr lang="es-GT" b="1" dirty="0" smtClean="0">
                <a:solidFill>
                  <a:prstClr val="white"/>
                </a:solidFill>
              </a:rPr>
              <a:t>Población agropecuaria total (100%): 	1’299,377 familias rurales</a:t>
            </a:r>
          </a:p>
          <a:p>
            <a:pPr>
              <a:tabLst>
                <a:tab pos="3594100" algn="l"/>
              </a:tabLst>
            </a:pPr>
            <a:r>
              <a:rPr lang="es-GT" b="1" dirty="0" smtClean="0">
                <a:solidFill>
                  <a:srgbClr val="4BACC6">
                    <a:lumMod val="75000"/>
                  </a:srgbClr>
                </a:solidFill>
              </a:rPr>
              <a:t>Población objetivo de MAGA(87%): 	1’135,280 familias rurales</a:t>
            </a:r>
          </a:p>
          <a:p>
            <a:pPr>
              <a:tabLst>
                <a:tab pos="3594100" algn="l"/>
              </a:tabLst>
            </a:pPr>
            <a:r>
              <a:rPr lang="es-GT" b="1" dirty="0" smtClean="0">
                <a:solidFill>
                  <a:prstClr val="white"/>
                </a:solidFill>
              </a:rPr>
              <a:t>Población objetivo de PAFFEC (61%): 	790,671 familias rurales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195416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851920" y="0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b="1" dirty="0" smtClean="0">
                <a:solidFill>
                  <a:prstClr val="white"/>
                </a:solidFill>
              </a:rPr>
              <a:t>Agricultura familiar:  ¿Para quién?</a:t>
            </a:r>
            <a:endParaRPr lang="es-GT" dirty="0">
              <a:solidFill>
                <a:prstClr val="white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539552" y="3789040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1187624" y="3140968"/>
            <a:ext cx="0" cy="57606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187624" y="3933056"/>
            <a:ext cx="0" cy="504056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 rot="16200000">
            <a:off x="220578" y="2843202"/>
            <a:ext cx="128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prstClr val="white"/>
                </a:solidFill>
                <a:latin typeface="Arial Narrow" pitchFamily="34" charset="0"/>
              </a:rPr>
              <a:t>Producir para comer y vender el resto</a:t>
            </a:r>
            <a:endParaRPr lang="es-GT" sz="12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158318" y="4099151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>
                <a:solidFill>
                  <a:prstClr val="white"/>
                </a:solidFill>
                <a:latin typeface="Arial Narrow" pitchFamily="34" charset="0"/>
              </a:rPr>
              <a:t>Producir para vender y con ello comprar alimentos e invertir</a:t>
            </a:r>
            <a:endParaRPr lang="es-GT" sz="120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92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54494" y="1142984"/>
            <a:ext cx="4889506" cy="4955203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200" b="1" i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Desarrollo rural integral</a:t>
            </a:r>
            <a:r>
              <a:rPr lang="es-MX" sz="2800" dirty="0">
                <a:latin typeface="Berlin Sans FB Demi" pitchFamily="34" charset="0"/>
                <a:ea typeface="+mj-ea"/>
                <a:cs typeface="+mj-cs"/>
              </a:rPr>
              <a:t>*</a:t>
            </a:r>
          </a:p>
          <a:p>
            <a:pPr marL="263525" indent="-263525">
              <a:buFont typeface="Arial" pitchFamily="34" charset="0"/>
              <a:buChar char="•"/>
              <a:defRPr/>
            </a:pPr>
            <a:r>
              <a:rPr lang="es-GT" sz="2400" u="sng" dirty="0">
                <a:latin typeface="Berlin Sans FB Demi" pitchFamily="34" charset="0"/>
              </a:rPr>
              <a:t>Avance progresivo y permanente </a:t>
            </a:r>
          </a:p>
          <a:p>
            <a:pPr marL="263525" indent="-263525">
              <a:buFont typeface="Arial" pitchFamily="34" charset="0"/>
              <a:buChar char="•"/>
              <a:defRPr/>
            </a:pPr>
            <a:r>
              <a:rPr lang="es-GT" sz="2400" dirty="0">
                <a:latin typeface="Berlin Sans FB Demi" pitchFamily="34" charset="0"/>
              </a:rPr>
              <a:t>en </a:t>
            </a:r>
            <a:r>
              <a:rPr lang="es-GT" sz="2400" u="sng" dirty="0">
                <a:latin typeface="Berlin Sans FB Demi" pitchFamily="34" charset="0"/>
              </a:rPr>
              <a:t>calidad de vida de los habitantes </a:t>
            </a:r>
            <a:r>
              <a:rPr lang="es-GT" sz="2400" dirty="0">
                <a:latin typeface="Berlin Sans FB Demi" pitchFamily="34" charset="0"/>
              </a:rPr>
              <a:t>de los territorios rurales, </a:t>
            </a:r>
          </a:p>
          <a:p>
            <a:pPr marL="263525" indent="-263525">
              <a:buFont typeface="Arial" pitchFamily="34" charset="0"/>
              <a:buChar char="•"/>
              <a:defRPr/>
            </a:pPr>
            <a:r>
              <a:rPr lang="es-GT" sz="2400" dirty="0">
                <a:latin typeface="Berlin Sans FB Demi" pitchFamily="34" charset="0"/>
              </a:rPr>
              <a:t>a través del </a:t>
            </a:r>
            <a:r>
              <a:rPr lang="es-GT" sz="2400" u="sng" dirty="0">
                <a:latin typeface="Berlin Sans FB Demi" pitchFamily="34" charset="0"/>
              </a:rPr>
              <a:t>acceso equitativo y uso sostenible de los recursos </a:t>
            </a:r>
            <a:r>
              <a:rPr lang="es-GT" sz="2400" u="sng" dirty="0" smtClean="0">
                <a:latin typeface="Berlin Sans FB Demi" pitchFamily="34" charset="0"/>
              </a:rPr>
              <a:t>y medios </a:t>
            </a:r>
            <a:r>
              <a:rPr lang="es-GT" sz="2400" u="sng" dirty="0">
                <a:latin typeface="Berlin Sans FB Demi" pitchFamily="34" charset="0"/>
              </a:rPr>
              <a:t>de </a:t>
            </a:r>
            <a:r>
              <a:rPr lang="es-GT" sz="2400" u="sng" dirty="0" smtClean="0">
                <a:latin typeface="Berlin Sans FB Demi" pitchFamily="34" charset="0"/>
              </a:rPr>
              <a:t>producción, </a:t>
            </a:r>
            <a:endParaRPr lang="es-GT" sz="2400" u="sng" dirty="0">
              <a:latin typeface="Berlin Sans FB Demi" pitchFamily="34" charset="0"/>
            </a:endParaRPr>
          </a:p>
          <a:p>
            <a:pPr marL="263525" indent="-263525">
              <a:buFont typeface="Arial" pitchFamily="34" charset="0"/>
              <a:buChar char="•"/>
              <a:defRPr/>
            </a:pPr>
            <a:r>
              <a:rPr lang="es-GT" sz="2400" dirty="0">
                <a:latin typeface="Berlin Sans FB Demi" pitchFamily="34" charset="0"/>
              </a:rPr>
              <a:t>para alcanzar </a:t>
            </a:r>
            <a:r>
              <a:rPr lang="es-GT" sz="2800" b="1" dirty="0">
                <a:latin typeface="Berlin Sans FB Demi" pitchFamily="34" charset="0"/>
              </a:rPr>
              <a:t>el </a:t>
            </a:r>
            <a:r>
              <a:rPr lang="es-GT" sz="3200" b="1" u="sng" dirty="0">
                <a:latin typeface="Berlin Sans FB Demi" pitchFamily="34" charset="0"/>
              </a:rPr>
              <a:t>desarrollo humano </a:t>
            </a:r>
            <a:r>
              <a:rPr lang="es-GT" sz="2800" b="1" u="sng" dirty="0">
                <a:latin typeface="Berlin Sans FB Demi" pitchFamily="34" charset="0"/>
              </a:rPr>
              <a:t>integral sostenible</a:t>
            </a:r>
            <a:r>
              <a:rPr lang="es-GT" sz="2400" u="sng" dirty="0">
                <a:latin typeface="Berlin Sans FB Demi" pitchFamily="34" charset="0"/>
              </a:rPr>
              <a:t> </a:t>
            </a:r>
            <a:r>
              <a:rPr lang="es-GT" sz="2400" u="sng" dirty="0" smtClean="0">
                <a:latin typeface="Berlin Sans FB Demi" pitchFamily="34" charset="0"/>
              </a:rPr>
              <a:t>.</a:t>
            </a:r>
            <a:endParaRPr lang="es-GT" sz="2400" u="sng" dirty="0">
              <a:latin typeface="Berlin Sans FB Dem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237288"/>
            <a:ext cx="9144000" cy="620712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s-MX" sz="1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es-GT" sz="1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</a:t>
            </a:r>
            <a:r>
              <a:rPr lang="es-MX" sz="16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olítica</a:t>
            </a:r>
            <a:r>
              <a:rPr lang="es-MX" sz="1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Nacional de Desarrollo Rural Integral</a:t>
            </a:r>
            <a:r>
              <a:rPr lang="es-GT" sz="1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2009.</a:t>
            </a:r>
          </a:p>
        </p:txBody>
      </p:sp>
      <p:grpSp>
        <p:nvGrpSpPr>
          <p:cNvPr id="2" name="14 Grupo"/>
          <p:cNvGrpSpPr/>
          <p:nvPr/>
        </p:nvGrpSpPr>
        <p:grpSpPr>
          <a:xfrm>
            <a:off x="-71470" y="-71462"/>
            <a:ext cx="4525623" cy="6929486"/>
            <a:chOff x="-71470" y="-71462"/>
            <a:chExt cx="4525623" cy="6929486"/>
          </a:xfrm>
        </p:grpSpPr>
        <p:pic>
          <p:nvPicPr>
            <p:cNvPr id="7" name="Picture 11" descr="D:\PESA 2\fotos huertos\DSC0067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1470" y="2143116"/>
              <a:ext cx="3030570" cy="2714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5" descr="C:\Users\Juan\Documents\FAO\Imagenes\2009\Fot. C. N. San José. Tec. 91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52" y="-71462"/>
              <a:ext cx="1740680" cy="25958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6" descr="C:\Users\Juan\Documents\FAO\Imagenes\2009\P106050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71462"/>
              <a:ext cx="1490987" cy="26062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1470" y="4843551"/>
              <a:ext cx="1880174" cy="20144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5" descr="KUSHURUM 12 DEABRIL, JOCOTAN,  2005 03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85918" y="4857736"/>
              <a:ext cx="2668235" cy="2000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11 Rectángulo"/>
          <p:cNvSpPr/>
          <p:nvPr/>
        </p:nvSpPr>
        <p:spPr>
          <a:xfrm>
            <a:off x="0" y="1"/>
            <a:ext cx="914400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b="1" dirty="0" smtClean="0"/>
              <a:t>¿Desarrollo rural… de qué estamos hablando?</a:t>
            </a:r>
            <a:br>
              <a:rPr lang="es-GT" b="1" dirty="0" smtClean="0"/>
            </a:br>
            <a:endParaRPr lang="es-GT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2428868"/>
            <a:ext cx="8358246" cy="267765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dirty="0">
                <a:latin typeface="Arial Black" pitchFamily="34" charset="0"/>
                <a:ea typeface="Ebrima" pitchFamily="2" charset="0"/>
                <a:cs typeface="Ebrima" pitchFamily="2" charset="0"/>
              </a:rPr>
              <a:t>Agricultura familiar*</a:t>
            </a:r>
          </a:p>
          <a:p>
            <a:pPr>
              <a:defRPr/>
            </a:pPr>
            <a:r>
              <a:rPr lang="es-GT" sz="2400" dirty="0" smtClean="0">
                <a:latin typeface="Arial Black" pitchFamily="34" charset="0"/>
                <a:ea typeface="Ebrima" pitchFamily="2" charset="0"/>
                <a:cs typeface="Ebrima" pitchFamily="2" charset="0"/>
              </a:rPr>
              <a:t>Producción </a:t>
            </a:r>
            <a:r>
              <a:rPr lang="es-GT" sz="2000" i="1" dirty="0" smtClean="0">
                <a:latin typeface="Arial Black" pitchFamily="34" charset="0"/>
                <a:ea typeface="Ebrima" pitchFamily="2" charset="0"/>
                <a:cs typeface="Ebrima" pitchFamily="2" charset="0"/>
              </a:rPr>
              <a:t>(agrícola, pecuaria, forestal…)</a:t>
            </a:r>
            <a:r>
              <a:rPr lang="es-GT" sz="2400" dirty="0" smtClean="0">
                <a:latin typeface="Arial Black" pitchFamily="34" charset="0"/>
                <a:ea typeface="Ebrima" pitchFamily="2" charset="0"/>
                <a:cs typeface="Ebrima" pitchFamily="2" charset="0"/>
              </a:rPr>
              <a:t> caracterizada </a:t>
            </a:r>
            <a:r>
              <a:rPr lang="es-GT" sz="2400" dirty="0">
                <a:latin typeface="Arial Black" pitchFamily="34" charset="0"/>
                <a:ea typeface="Ebrima" pitchFamily="2" charset="0"/>
                <a:cs typeface="Ebrima" pitchFamily="2" charset="0"/>
              </a:rPr>
              <a:t>por: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2400" dirty="0">
                <a:latin typeface="Arial Black" pitchFamily="34" charset="0"/>
                <a:ea typeface="Ebrima" pitchFamily="2" charset="0"/>
                <a:cs typeface="Ebrima" pitchFamily="2" charset="0"/>
              </a:rPr>
              <a:t>Acceso limitado a tierra y capital;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2400" dirty="0" smtClean="0">
                <a:latin typeface="Arial Black" pitchFamily="34" charset="0"/>
                <a:ea typeface="Ebrima" pitchFamily="2" charset="0"/>
                <a:cs typeface="Ebrima" pitchFamily="2" charset="0"/>
              </a:rPr>
              <a:t>uso mayoritario de </a:t>
            </a:r>
            <a:r>
              <a:rPr lang="es-GT" sz="2400" dirty="0">
                <a:latin typeface="Arial Black" pitchFamily="34" charset="0"/>
                <a:ea typeface="Ebrima" pitchFamily="2" charset="0"/>
                <a:cs typeface="Ebrima" pitchFamily="2" charset="0"/>
              </a:rPr>
              <a:t>fuerza de trabajo </a:t>
            </a:r>
            <a:r>
              <a:rPr lang="es-GT" sz="2400" dirty="0" smtClean="0">
                <a:latin typeface="Arial Black" pitchFamily="34" charset="0"/>
                <a:ea typeface="Ebrima" pitchFamily="2" charset="0"/>
                <a:cs typeface="Ebrima" pitchFamily="2" charset="0"/>
              </a:rPr>
              <a:t>familiar; </a:t>
            </a:r>
            <a:endParaRPr lang="es-GT" sz="2400" dirty="0">
              <a:latin typeface="Arial Black" pitchFamily="34" charset="0"/>
              <a:ea typeface="Ebrima" pitchFamily="2" charset="0"/>
              <a:cs typeface="Ebrima" pitchFamily="2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2400" dirty="0">
                <a:latin typeface="Arial Black" pitchFamily="34" charset="0"/>
                <a:ea typeface="Ebrima" pitchFamily="2" charset="0"/>
                <a:cs typeface="Ebrima" pitchFamily="2" charset="0"/>
              </a:rPr>
              <a:t>p</a:t>
            </a:r>
            <a:r>
              <a:rPr lang="es-GT" sz="2400" dirty="0" smtClean="0">
                <a:latin typeface="Arial Black" pitchFamily="34" charset="0"/>
                <a:ea typeface="Ebrima" pitchFamily="2" charset="0"/>
                <a:cs typeface="Ebrima" pitchFamily="2" charset="0"/>
              </a:rPr>
              <a:t>rincipal </a:t>
            </a:r>
            <a:r>
              <a:rPr lang="es-GT" sz="2400" dirty="0">
                <a:latin typeface="Arial Black" pitchFamily="34" charset="0"/>
                <a:ea typeface="Ebrima" pitchFamily="2" charset="0"/>
                <a:cs typeface="Ebrima" pitchFamily="2" charset="0"/>
              </a:rPr>
              <a:t>fuente de </a:t>
            </a:r>
            <a:r>
              <a:rPr lang="es-GT" sz="2400" dirty="0" smtClean="0">
                <a:latin typeface="Arial Black" pitchFamily="34" charset="0"/>
                <a:ea typeface="Ebrima" pitchFamily="2" charset="0"/>
                <a:cs typeface="Ebrima" pitchFamily="2" charset="0"/>
              </a:rPr>
              <a:t>ingresos,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2400" dirty="0" smtClean="0">
                <a:latin typeface="Arial Black" pitchFamily="34" charset="0"/>
                <a:ea typeface="Ebrima" pitchFamily="2" charset="0"/>
                <a:cs typeface="Ebrima" pitchFamily="2" charset="0"/>
              </a:rPr>
              <a:t>que se complementa </a:t>
            </a:r>
            <a:r>
              <a:rPr lang="es-GT" sz="2400" dirty="0">
                <a:latin typeface="Arial Black" pitchFamily="34" charset="0"/>
                <a:ea typeface="Ebrima" pitchFamily="2" charset="0"/>
                <a:cs typeface="Ebrima" pitchFamily="2" charset="0"/>
              </a:rPr>
              <a:t>con otras </a:t>
            </a:r>
            <a:r>
              <a:rPr lang="es-GT" sz="2400" dirty="0" smtClean="0">
                <a:latin typeface="Arial Black" pitchFamily="34" charset="0"/>
                <a:ea typeface="Ebrima" pitchFamily="2" charset="0"/>
                <a:cs typeface="Ebrima" pitchFamily="2" charset="0"/>
              </a:rPr>
              <a:t>actividades.</a:t>
            </a:r>
            <a:endParaRPr lang="es-GT" sz="3600" dirty="0">
              <a:latin typeface="Australian Sunrise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596062"/>
            <a:ext cx="9144000" cy="261938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s-MX" sz="1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* FAO (Estudio FAO-BID, 2006; Memoria Reunión Chile</a:t>
            </a:r>
            <a:r>
              <a:rPr lang="es-MX" sz="16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)</a:t>
            </a:r>
            <a:endParaRPr lang="es-GT" sz="16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 descr="Juan Miguel Invernad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1944216" cy="173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3" descr="DSC00508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99392"/>
            <a:ext cx="173736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-99392"/>
            <a:ext cx="2359779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Photo 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4646" y="-99392"/>
            <a:ext cx="1503418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C:\Users\victoriano\Documents\fotos pilones y accesorios de las granjas\060513-0917(00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0"/>
            <a:ext cx="2160240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 Grupo"/>
          <p:cNvGrpSpPr/>
          <p:nvPr/>
        </p:nvGrpSpPr>
        <p:grpSpPr>
          <a:xfrm>
            <a:off x="909879" y="3933367"/>
            <a:ext cx="6690939" cy="2679060"/>
            <a:chOff x="909879" y="3933367"/>
            <a:chExt cx="6690939" cy="2679060"/>
          </a:xfrm>
        </p:grpSpPr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2574605" y="3933367"/>
              <a:ext cx="3372791" cy="159305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s-GT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635842" y="5573580"/>
              <a:ext cx="3520333" cy="320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b="1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Sujeto Priorizado PNDRI (PAFFEC)</a:t>
              </a:r>
              <a:endParaRPr lang="es-G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909879" y="6259919"/>
              <a:ext cx="6690939" cy="3525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b="1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Territorios rurales</a:t>
              </a:r>
              <a:endParaRPr lang="es-G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1373402" y="5907411"/>
              <a:ext cx="5815709" cy="3525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b="1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Población campesina</a:t>
              </a:r>
              <a:endParaRPr lang="es-G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395481" y="1465811"/>
            <a:ext cx="2091507" cy="3254467"/>
            <a:chOff x="395481" y="1465811"/>
            <a:chExt cx="2091507" cy="3254467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20431450">
              <a:off x="823204" y="1465811"/>
              <a:ext cx="1404701" cy="3254467"/>
            </a:xfrm>
            <a:prstGeom prst="curvedRightArrow">
              <a:avLst>
                <a:gd name="adj1" fmla="val 63829"/>
                <a:gd name="adj2" fmla="val 127657"/>
                <a:gd name="adj3" fmla="val 30305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s-GT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67082" y="1866744"/>
              <a:ext cx="1876704" cy="55404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5000"/>
                </a:lnSpc>
                <a:spcAft>
                  <a:spcPts val="0"/>
                </a:spcAft>
              </a:pPr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Política Agropecuaria</a:t>
              </a:r>
              <a:endParaRPr lang="es-GT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95481" y="2584579"/>
              <a:ext cx="2091507" cy="48425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5000"/>
                </a:lnSpc>
                <a:spcAft>
                  <a:spcPts val="0"/>
                </a:spcAft>
              </a:pPr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Plan Estratégico MAGA</a:t>
              </a:r>
              <a:endParaRPr lang="es-GT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480932" y="3315675"/>
              <a:ext cx="1714803" cy="54537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0800" rIns="91440" bIns="1080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Programas y entidades MAGA</a:t>
              </a:r>
              <a:endParaRPr lang="es-GT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73040"/>
            <a:ext cx="9144000" cy="591664"/>
          </a:xfrm>
        </p:spPr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r>
              <a:rPr lang="es-GT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Esquema de </a:t>
            </a:r>
            <a:r>
              <a:rPr lang="es-GT" sz="3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instrumentos </a:t>
            </a:r>
            <a:r>
              <a:rPr lang="es-GT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político – </a:t>
            </a:r>
            <a:r>
              <a:rPr lang="es-GT" sz="3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institucionales del MAGA</a:t>
            </a:r>
            <a:endParaRPr lang="es-GT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1168550" flipH="1">
            <a:off x="7405798" y="1593996"/>
            <a:ext cx="1122065" cy="2943263"/>
          </a:xfrm>
          <a:prstGeom prst="curvedRightArrow">
            <a:avLst>
              <a:gd name="adj1" fmla="val 63829"/>
              <a:gd name="adj2" fmla="val 127657"/>
              <a:gd name="adj3" fmla="val 26739"/>
            </a:avLst>
          </a:prstGeom>
          <a:solidFill>
            <a:srgbClr val="8DB3E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s-G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02062" y="3357247"/>
            <a:ext cx="4657843" cy="50419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s-ES" b="1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Programas Agricultura Familiar (</a:t>
            </a:r>
            <a:r>
              <a:rPr lang="es-ES" b="1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  <a:hlinkClick r:id="rId2" action="ppaction://hlinksldjump"/>
              </a:rPr>
              <a:t>PAFFEC</a:t>
            </a:r>
            <a:r>
              <a:rPr lang="es-ES" b="1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) y Agricultura Empresarial (PAE)</a:t>
            </a:r>
            <a:endParaRPr lang="es-GT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22 Grupo"/>
          <p:cNvGrpSpPr/>
          <p:nvPr/>
        </p:nvGrpSpPr>
        <p:grpSpPr>
          <a:xfrm>
            <a:off x="797766" y="1305580"/>
            <a:ext cx="7881779" cy="1618688"/>
            <a:chOff x="797766" y="1305580"/>
            <a:chExt cx="7881779" cy="1618688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797766" y="1305580"/>
              <a:ext cx="1038217" cy="37600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b="1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  <a:hlinkClick r:id="rId3" action="ppaction://hlinksldjump" tooltip="PNDRI"/>
                </a:rPr>
                <a:t>PNDRI</a:t>
              </a:r>
              <a:endParaRPr lang="es-G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212010" y="1381067"/>
              <a:ext cx="4467535" cy="30052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sz="16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Plan de Activación y Adecuación de la PNDRI</a:t>
              </a:r>
              <a:endParaRPr lang="es-GT" sz="16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4283612" y="2636565"/>
              <a:ext cx="3938063" cy="28770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sz="16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Plan </a:t>
              </a:r>
              <a:r>
                <a:rPr lang="es-ES" sz="16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  <a:hlinkClick r:id="rId4" action="ppaction://hlinksldjump"/>
                </a:rPr>
                <a:t>Pacto</a:t>
              </a:r>
              <a:r>
                <a:rPr lang="es-ES" sz="16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 Hambre Cero</a:t>
              </a:r>
              <a:endParaRPr lang="es-GT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628428" y="2008459"/>
              <a:ext cx="3391633" cy="24924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sz="16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Política Nacional de SAN </a:t>
              </a:r>
              <a:endParaRPr lang="es-GT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1949980" y="1308429"/>
              <a:ext cx="2110350" cy="41517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rgbClr val="8DB3E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s-GT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647680" y="4352815"/>
            <a:ext cx="1218162" cy="611726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s-ES" sz="3600" b="1" dirty="0" smtClean="0">
                <a:solidFill>
                  <a:srgbClr val="EEECE1"/>
                </a:solidFill>
                <a:latin typeface="Calibri" pitchFamily="34" charset="0"/>
                <a:cs typeface="Arial" pitchFamily="34" charset="0"/>
                <a:hlinkClick r:id="rId5" action="ppaction://hlinksldjump"/>
              </a:rPr>
              <a:t>SNER</a:t>
            </a:r>
            <a:endParaRPr lang="es-GT" sz="5400" b="1" dirty="0" smtClean="0">
              <a:solidFill>
                <a:srgbClr val="EEECE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438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57224" y="507452"/>
          <a:ext cx="7670656" cy="3857652"/>
        </p:xfrm>
        <a:graphic>
          <a:graphicData uri="http://schemas.openxmlformats.org/drawingml/2006/table">
            <a:tbl>
              <a:tblPr/>
              <a:tblGrid>
                <a:gridCol w="4706994"/>
                <a:gridCol w="2963662"/>
              </a:tblGrid>
              <a:tr h="1099185">
                <a:tc gridSpan="2">
                  <a:txBody>
                    <a:bodyPr/>
                    <a:lstStyle/>
                    <a:p>
                      <a:pPr marL="1079500" indent="-1079500" algn="l" fontAlgn="b"/>
                      <a:r>
                        <a:rPr lang="es-GT" sz="1600" b="1" i="0" u="none" strike="noStrike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Guatemala:    </a:t>
                      </a:r>
                      <a:r>
                        <a:rPr lang="es-GT" sz="1600" b="1" i="1" u="none" strike="noStrike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Estimación del peso </a:t>
                      </a:r>
                      <a:r>
                        <a:rPr lang="es-GT" sz="16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económico de la agricultura </a:t>
                      </a:r>
                      <a:r>
                        <a:rPr lang="es-GT" sz="1600" b="1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familiar </a:t>
                      </a:r>
                      <a:r>
                        <a:rPr lang="es-GT" sz="16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en la </a:t>
                      </a:r>
                      <a:r>
                        <a:rPr lang="es-GT" sz="1600" b="1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producción </a:t>
                      </a:r>
                      <a:r>
                        <a:rPr lang="es-GT" sz="16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agropecuaria </a:t>
                      </a:r>
                      <a:r>
                        <a:rPr lang="es-GT" sz="16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(alrededor de  2007</a:t>
                      </a:r>
                      <a:r>
                        <a:rPr lang="es-GT" sz="1600" b="0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)**</a:t>
                      </a:r>
                      <a:r>
                        <a:rPr lang="es-GT" sz="1600" b="1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*</a:t>
                      </a:r>
                      <a:r>
                        <a:rPr lang="es-GT" sz="1600" b="0" i="1" u="none" strike="noStrike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algn="ctr" fontAlgn="b"/>
                      <a:endParaRPr lang="es-GT" sz="2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710022"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Tipos de finca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% del valor agregado bruto agropecuario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44">
                <a:tc>
                  <a:txBody>
                    <a:bodyPr/>
                    <a:lstStyle/>
                    <a:p>
                      <a:pPr algn="just" fontAlgn="t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1. Trabajadores por cuenta propia (TCP)*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43.9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9203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 Pequeños empleadores (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PE)**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069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 Empresarios (E)***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160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069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Agricultura familiar (1+2)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658174" y="0"/>
            <a:ext cx="3485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GT" sz="2000" b="1" dirty="0" smtClean="0"/>
              <a:t>Agricultura familiar:  ¿Por qué?</a:t>
            </a:r>
            <a:endParaRPr lang="es-GT" sz="2000" dirty="0"/>
          </a:p>
        </p:txBody>
      </p:sp>
      <p:sp>
        <p:nvSpPr>
          <p:cNvPr id="5" name="4 Rectángulo"/>
          <p:cNvSpPr/>
          <p:nvPr/>
        </p:nvSpPr>
        <p:spPr>
          <a:xfrm>
            <a:off x="1007096" y="4395787"/>
            <a:ext cx="81369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/>
            <a:r>
              <a:rPr lang="es-GT" sz="1400" dirty="0" smtClean="0">
                <a:latin typeface="Arial Narrow" pitchFamily="34" charset="0"/>
              </a:rPr>
              <a:t>Fuente:  	Eduardo </a:t>
            </a:r>
            <a:r>
              <a:rPr lang="es-GT" sz="1400" dirty="0" err="1" smtClean="0">
                <a:latin typeface="Arial Narrow" pitchFamily="34" charset="0"/>
              </a:rPr>
              <a:t>Baumeister</a:t>
            </a:r>
            <a:r>
              <a:rPr lang="es-GT" sz="1400" dirty="0" smtClean="0">
                <a:latin typeface="Arial Narrow" pitchFamily="34" charset="0"/>
              </a:rPr>
              <a:t>.  Características económicas y sociales de los agricultores familiares de América Central. FAO-Ruta, 2012.</a:t>
            </a:r>
          </a:p>
          <a:p>
            <a:endParaRPr lang="es-GT" sz="1400" dirty="0" smtClean="0">
              <a:latin typeface="Arial Narrow" pitchFamily="34" charset="0"/>
            </a:endParaRPr>
          </a:p>
          <a:p>
            <a:r>
              <a:rPr lang="es-GT" sz="1400" dirty="0" smtClean="0">
                <a:latin typeface="Arial Narrow" pitchFamily="34" charset="0"/>
              </a:rPr>
              <a:t>Referencias:</a:t>
            </a:r>
          </a:p>
          <a:p>
            <a:pPr marL="533400" indent="-533400"/>
            <a:r>
              <a:rPr lang="es-GT" sz="1400" dirty="0" smtClean="0">
                <a:solidFill>
                  <a:srgbClr val="000000"/>
                </a:solidFill>
                <a:latin typeface="Arial Narrow"/>
              </a:rPr>
              <a:t>*TCP:  </a:t>
            </a:r>
            <a:r>
              <a:rPr lang="es-GT" sz="1400" dirty="0" smtClean="0">
                <a:latin typeface="Arial Narrow" pitchFamily="34" charset="0"/>
              </a:rPr>
              <a:t>Trabajadores y trabajadoras cuya ocupación principal en la agricultura familiar. </a:t>
            </a:r>
          </a:p>
          <a:p>
            <a:pPr marL="533400" indent="-533400"/>
            <a:r>
              <a:rPr lang="es-GT" sz="1400" dirty="0" smtClean="0">
                <a:latin typeface="Arial Narrow" pitchFamily="34" charset="0"/>
              </a:rPr>
              <a:t>** PE:	Pequeños empleadores que  encabezan establecimientos hasta 5 personas ocupadas, incluyéndose y hasta 2 asalariados por finca.</a:t>
            </a:r>
          </a:p>
          <a:p>
            <a:pPr marL="533400" indent="-533400"/>
            <a:r>
              <a:rPr lang="es-GT" sz="1400" dirty="0" smtClean="0">
                <a:latin typeface="Arial Narrow" pitchFamily="34" charset="0"/>
              </a:rPr>
              <a:t>***E:	Empleadores que contratan más de 5 personas ocupadas.</a:t>
            </a:r>
          </a:p>
          <a:p>
            <a:pPr marL="533400" indent="-533400"/>
            <a:r>
              <a:rPr lang="es-MX" sz="1400" dirty="0" smtClean="0">
                <a:latin typeface="Arial Narrow" pitchFamily="34" charset="0"/>
              </a:rPr>
              <a:t>****	</a:t>
            </a:r>
            <a:r>
              <a:rPr lang="es-GT" sz="1400" dirty="0" smtClean="0">
                <a:latin typeface="Arial Narrow" pitchFamily="34" charset="0"/>
              </a:rPr>
              <a:t>Peso económico de la agricultura familiar: Proporción del producto bruto agropecuario, relacionando las cuentas nacionales con ingresos y estimaciones de personas ocupadas en las distintas categorías, usando datos de encuestas de hogares, censos de población y censos agropecuarios.</a:t>
            </a:r>
            <a:endParaRPr lang="es-GT" sz="1400" dirty="0"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195416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6715140" y="3861048"/>
            <a:ext cx="720080" cy="50177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8 Grupo"/>
          <p:cNvGrpSpPr/>
          <p:nvPr/>
        </p:nvGrpSpPr>
        <p:grpSpPr>
          <a:xfrm>
            <a:off x="0" y="0"/>
            <a:ext cx="9144000" cy="6669359"/>
            <a:chOff x="0" y="38526"/>
            <a:chExt cx="9144000" cy="6669359"/>
          </a:xfrm>
        </p:grpSpPr>
        <p:sp>
          <p:nvSpPr>
            <p:cNvPr id="15" name="14 Rectángulo redondeado"/>
            <p:cNvSpPr/>
            <p:nvPr/>
          </p:nvSpPr>
          <p:spPr>
            <a:xfrm>
              <a:off x="3563888" y="3429000"/>
              <a:ext cx="5400600" cy="32147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prstClr val="white"/>
                </a:solidFill>
              </a:endParaRPr>
            </a:p>
          </p:txBody>
        </p:sp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0" y="38526"/>
              <a:ext cx="9144000" cy="9233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GT" b="1" dirty="0" smtClean="0">
                  <a:solidFill>
                    <a:srgbClr val="CAF278">
                      <a:lumMod val="20000"/>
                      <a:lumOff val="80000"/>
                    </a:srgbClr>
                  </a:solidFill>
                  <a:ea typeface="Calibri" pitchFamily="34" charset="0"/>
                  <a:cs typeface="Arial" pitchFamily="34" charset="0"/>
                </a:rPr>
                <a:t>¿Qué es PAFFEC?:</a:t>
              </a:r>
              <a:r>
                <a:rPr lang="es-GT" dirty="0" smtClean="0">
                  <a:solidFill>
                    <a:srgbClr val="CAF278">
                      <a:lumMod val="20000"/>
                      <a:lumOff val="80000"/>
                    </a:srgbClr>
                  </a:solidFill>
                  <a:ea typeface="Calibri" pitchFamily="34" charset="0"/>
                  <a:cs typeface="Arial" pitchFamily="34" charset="0"/>
                </a:rPr>
                <a:t>  Programa insignia del MAGA.</a:t>
              </a:r>
            </a:p>
            <a:p>
              <a:pPr marL="179388" indent="-1793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GT" sz="1600" dirty="0" smtClean="0">
                  <a:solidFill>
                    <a:srgbClr val="CAF278">
                      <a:lumMod val="20000"/>
                      <a:lumOff val="80000"/>
                    </a:srgbClr>
                  </a:solidFill>
                  <a:ea typeface="Calibri" pitchFamily="34" charset="0"/>
                  <a:cs typeface="Arial" pitchFamily="34" charset="0"/>
                </a:rPr>
                <a:t>Es hacer </a:t>
              </a:r>
              <a:r>
                <a:rPr lang="es-GT" b="1" dirty="0" smtClean="0">
                  <a:solidFill>
                    <a:srgbClr val="CAF278">
                      <a:lumMod val="20000"/>
                      <a:lumOff val="80000"/>
                    </a:srgbClr>
                  </a:solidFill>
                  <a:ea typeface="Calibri" pitchFamily="34" charset="0"/>
                  <a:cs typeface="Arial" pitchFamily="34" charset="0"/>
                </a:rPr>
                <a:t>Agricultura familiar</a:t>
              </a:r>
              <a:r>
                <a:rPr lang="es-GT" sz="1600" dirty="0" smtClean="0">
                  <a:solidFill>
                    <a:srgbClr val="CAF278">
                      <a:lumMod val="20000"/>
                      <a:lumOff val="80000"/>
                    </a:srgbClr>
                  </a:solidFill>
                  <a:ea typeface="Calibri" pitchFamily="34" charset="0"/>
                  <a:cs typeface="Arial" pitchFamily="34" charset="0"/>
                </a:rPr>
                <a:t> en el marco de la </a:t>
              </a:r>
              <a:r>
                <a:rPr lang="es-GT" b="1" dirty="0" smtClean="0">
                  <a:solidFill>
                    <a:srgbClr val="CAF278">
                      <a:lumMod val="20000"/>
                      <a:lumOff val="80000"/>
                    </a:srgbClr>
                  </a:solidFill>
                  <a:ea typeface="Calibri" pitchFamily="34" charset="0"/>
                  <a:cs typeface="Arial" pitchFamily="34" charset="0"/>
                </a:rPr>
                <a:t>Economía Campesina</a:t>
              </a:r>
              <a:r>
                <a:rPr lang="es-GT" sz="1600" dirty="0" smtClean="0">
                  <a:solidFill>
                    <a:srgbClr val="CAF278">
                      <a:lumMod val="20000"/>
                      <a:lumOff val="80000"/>
                    </a:srgbClr>
                  </a:solidFill>
                  <a:ea typeface="Calibri" pitchFamily="34" charset="0"/>
                  <a:cs typeface="Arial" pitchFamily="34" charset="0"/>
                </a:rPr>
                <a:t> </a:t>
              </a:r>
            </a:p>
            <a:p>
              <a:pPr marL="179388" indent="-1793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GT" sz="1600" dirty="0" smtClean="0">
                  <a:solidFill>
                    <a:srgbClr val="CAF278">
                      <a:lumMod val="20000"/>
                      <a:lumOff val="80000"/>
                    </a:srgbClr>
                  </a:solidFill>
                  <a:ea typeface="Calibri" pitchFamily="34" charset="0"/>
                  <a:cs typeface="Arial" pitchFamily="34" charset="0"/>
                </a:rPr>
                <a:t>(Aplicando enfoque territorial de PNDRI, POLSAN y Política Agropecuaria)</a:t>
              </a:r>
              <a:endParaRPr lang="es-GT" dirty="0" smtClean="0">
                <a:solidFill>
                  <a:srgbClr val="CAF278">
                    <a:lumMod val="20000"/>
                    <a:lumOff val="80000"/>
                  </a:srgbClr>
                </a:solidFill>
                <a:ea typeface="Calibri" pitchFamily="34" charset="0"/>
                <a:cs typeface="Arial" pitchFamily="34" charset="0"/>
              </a:endParaRPr>
            </a:p>
          </p:txBody>
        </p:sp>
        <p:grpSp>
          <p:nvGrpSpPr>
            <p:cNvPr id="3" name="17 Grupo"/>
            <p:cNvGrpSpPr/>
            <p:nvPr/>
          </p:nvGrpSpPr>
          <p:grpSpPr>
            <a:xfrm>
              <a:off x="1" y="1399912"/>
              <a:ext cx="8841237" cy="5260750"/>
              <a:chOff x="1" y="1399912"/>
              <a:chExt cx="8841237" cy="5260750"/>
            </a:xfrm>
          </p:grpSpPr>
          <p:sp>
            <p:nvSpPr>
              <p:cNvPr id="6" name="AutoShape 10"/>
              <p:cNvSpPr>
                <a:spLocks noChangeShapeType="1"/>
              </p:cNvSpPr>
              <p:nvPr/>
            </p:nvSpPr>
            <p:spPr bwMode="auto">
              <a:xfrm flipV="1">
                <a:off x="3173794" y="4300058"/>
                <a:ext cx="1402749" cy="548303"/>
              </a:xfrm>
              <a:prstGeom prst="straightConnector1">
                <a:avLst/>
              </a:prstGeom>
              <a:noFill/>
              <a:ln w="101600">
                <a:solidFill>
                  <a:schemeClr val="tx2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GT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AutoShape 9"/>
              <p:cNvSpPr>
                <a:spLocks noChangeShapeType="1"/>
              </p:cNvSpPr>
              <p:nvPr/>
            </p:nvSpPr>
            <p:spPr bwMode="auto">
              <a:xfrm>
                <a:off x="3173794" y="5393554"/>
                <a:ext cx="655777" cy="314056"/>
              </a:xfrm>
              <a:prstGeom prst="straightConnector1">
                <a:avLst/>
              </a:prstGeom>
              <a:noFill/>
              <a:ln w="101600">
                <a:solidFill>
                  <a:schemeClr val="tx2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GT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 rot="17995995">
                <a:off x="3393847" y="3820286"/>
                <a:ext cx="4263081" cy="141767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9BBB59">
                  <a:alpha val="49001"/>
                </a:srgbClr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GT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79512" y="1667326"/>
                <a:ext cx="4320480" cy="1754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GT" sz="3600" b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Cómo</a:t>
                </a:r>
                <a:r>
                  <a:rPr lang="es-GT" sz="2800" b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:  Apoyando a sujeto priorizado de la PNDRI y Plan Hambre Cero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GT" sz="20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1" y="4721909"/>
                <a:ext cx="3012958" cy="13379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GT" sz="2400" b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En qué:</a:t>
                </a:r>
                <a:r>
                  <a:rPr lang="es-GT" b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  En mejorar sus sistemas alimentarios y oportunidades de mercado</a:t>
                </a:r>
                <a:endParaRPr lang="es-GT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3851954" y="5072242"/>
                <a:ext cx="4968517" cy="11315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b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Mejorando sistemas de producción de alimentos de familias campesinas, garantizando </a:t>
                </a:r>
                <a:r>
                  <a:rPr lang="es-MX" b="1" i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autoconsumo, dieta variada y movimiento a condición excedentaria. </a:t>
                </a:r>
                <a:endParaRPr lang="es-MX" sz="44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4576542" y="3573479"/>
                <a:ext cx="4243930" cy="12126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b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Consolidando sistemas familiares con producción excedentaria y su acceso a cadenas  de valor y mejora de ingresos (</a:t>
                </a:r>
                <a:r>
                  <a:rPr lang="es-MX" b="1" i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alcanzar SAN y reducir pobreza).</a:t>
                </a:r>
                <a:endParaRPr lang="es-MX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4788024" y="1399912"/>
                <a:ext cx="4053214" cy="127552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400" b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Para:</a:t>
                </a:r>
                <a:r>
                  <a:rPr lang="es-MX" sz="1600" b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  </a:t>
                </a:r>
                <a:r>
                  <a:rPr lang="es-MX" b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Provocar </a:t>
                </a:r>
                <a:r>
                  <a:rPr lang="es-MX" b="1" i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movilidad </a:t>
                </a:r>
                <a:r>
                  <a:rPr lang="es-MX" b="1" dirty="0" smtClean="0">
                    <a:solidFill>
                      <a:schemeClr val="bg1"/>
                    </a:solidFill>
                    <a:ea typeface="Calibri" pitchFamily="34" charset="0"/>
                    <a:cs typeface="Arial" pitchFamily="34" charset="0"/>
                  </a:rPr>
                  <a:t>ascendente de familias campesinas de infra y subsistencia a excedencia de producción de alimentos</a:t>
                </a:r>
                <a:endParaRPr lang="es-MX" sz="1600" b="1" dirty="0" smtClean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4" name="AutoShape 2"/>
              <p:cNvSpPr>
                <a:spLocks noChangeArrowheads="1"/>
              </p:cNvSpPr>
              <p:nvPr/>
            </p:nvSpPr>
            <p:spPr bwMode="auto">
              <a:xfrm rot="5400000">
                <a:off x="1239434" y="3891711"/>
                <a:ext cx="1012650" cy="348200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38100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GT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15 CuadroTexto"/>
            <p:cNvSpPr txBox="1"/>
            <p:nvPr/>
          </p:nvSpPr>
          <p:spPr>
            <a:xfrm rot="16200000">
              <a:off x="6463977" y="4599335"/>
              <a:ext cx="430887" cy="3786214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FF00"/>
                  </a:solidFill>
                </a:rPr>
                <a:t>Definido y articulado en el territorio</a:t>
              </a:r>
              <a:endParaRPr lang="es-GT" sz="1600" dirty="0">
                <a:solidFill>
                  <a:srgbClr val="FFFF00"/>
                </a:solidFill>
              </a:endParaRPr>
            </a:p>
          </p:txBody>
        </p:sp>
        <p:sp>
          <p:nvSpPr>
            <p:cNvPr id="17" name="AutoShape 2"/>
            <p:cNvSpPr>
              <a:spLocks noChangeArrowheads="1"/>
            </p:cNvSpPr>
            <p:nvPr/>
          </p:nvSpPr>
          <p:spPr bwMode="auto">
            <a:xfrm rot="5400000">
              <a:off x="1512073" y="962573"/>
              <a:ext cx="476252" cy="35719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810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4811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428596" y="449749"/>
          <a:ext cx="7599788" cy="449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 bwMode="auto">
          <a:xfrm>
            <a:off x="0" y="-27384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r>
              <a:rPr lang="es-ES_tradnl" sz="3200" b="1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Propósito PAFFEC: Movilidad social</a:t>
            </a:r>
            <a:r>
              <a:rPr lang="en-US" sz="2800" dirty="0" smtClean="0"/>
              <a:t>.</a:t>
            </a:r>
            <a:endParaRPr lang="es-ES_tradnl" sz="3200" b="1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-32" y="4437112"/>
            <a:ext cx="64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GT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Incremento sostenible de la producción  familiar para la seguridad alimentaria, con apoyo </a:t>
            </a:r>
            <a:r>
              <a:rPr lang="es-GT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en </a:t>
            </a:r>
            <a:r>
              <a:rPr lang="es-GT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la subsidiaridad del Estado</a:t>
            </a:r>
            <a:endParaRPr lang="es-GT" sz="3200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300192" y="1126485"/>
            <a:ext cx="2495914" cy="64731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Rectángulo"/>
          <p:cNvSpPr/>
          <p:nvPr/>
        </p:nvSpPr>
        <p:spPr>
          <a:xfrm>
            <a:off x="7092280" y="548680"/>
            <a:ext cx="2016224" cy="15104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463" tIns="0" rIns="0" bIns="0" numCol="1" spcCol="1270" anchor="t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M</a:t>
            </a:r>
            <a:r>
              <a:rPr lang="es-MX" sz="1600" b="1" i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ovilidad social </a:t>
            </a:r>
            <a:r>
              <a:rPr lang="es-MX" sz="16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ascendente de familias campesinas a excedencia de producción de alimentos</a:t>
            </a:r>
            <a:endParaRPr lang="es-ES_tradnl" sz="1600" kern="1200" dirty="0">
              <a:latin typeface="Arial Rounded MT Bold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779912" y="5890046"/>
            <a:ext cx="532859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GT" i="1" dirty="0" smtClean="0">
                <a:solidFill>
                  <a:srgbClr val="956B43">
                    <a:lumMod val="50000"/>
                  </a:srgbClr>
                </a:solidFill>
              </a:rPr>
              <a:t>Hogares agropecuarios totales (100%):   1’299,377 </a:t>
            </a:r>
          </a:p>
          <a:p>
            <a:pPr>
              <a:defRPr/>
            </a:pPr>
            <a:r>
              <a:rPr lang="es-GT" i="1" dirty="0" smtClean="0">
                <a:solidFill>
                  <a:srgbClr val="956B43">
                    <a:lumMod val="50000"/>
                  </a:srgbClr>
                </a:solidFill>
              </a:rPr>
              <a:t>Población Objetivo del MAGA (87%):       1’135,280 </a:t>
            </a:r>
          </a:p>
          <a:p>
            <a:pPr>
              <a:defRPr/>
            </a:pPr>
            <a:r>
              <a:rPr lang="es-GT" i="1" dirty="0" smtClean="0">
                <a:solidFill>
                  <a:srgbClr val="956B43">
                    <a:lumMod val="50000"/>
                  </a:srgbClr>
                </a:solidFill>
              </a:rPr>
              <a:t>Población objetivo del PAFFEC (61%):         790,671 </a:t>
            </a:r>
            <a:endParaRPr lang="es-GT" i="1" dirty="0">
              <a:solidFill>
                <a:srgbClr val="956B43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58614"/>
            <a:ext cx="9108504" cy="512866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Sistema Nacional de Extensión Rural (SNER):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7332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GT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s-GT" sz="3400" b="1" dirty="0" smtClean="0">
                <a:solidFill>
                  <a:srgbClr val="FFFF00"/>
                </a:solidFill>
              </a:rPr>
              <a:t>Mandato institucional (Contribución esperada del MAGA al País): </a:t>
            </a:r>
            <a:br>
              <a:rPr lang="es-GT" sz="3400" b="1" dirty="0" smtClean="0">
                <a:solidFill>
                  <a:srgbClr val="FFFF00"/>
                </a:solidFill>
              </a:rPr>
            </a:br>
            <a:r>
              <a:rPr lang="es-GT" sz="3400" b="1" i="1" dirty="0" smtClean="0">
                <a:solidFill>
                  <a:srgbClr val="FFFF00"/>
                </a:solidFill>
              </a:rPr>
              <a:t>Promover la AF para fortalecer la Economía Campesina y contribuir al Desarrollo Rural.</a:t>
            </a:r>
          </a:p>
          <a:p>
            <a:pPr marL="0" indent="0">
              <a:buNone/>
            </a:pPr>
            <a:endParaRPr lang="es-GT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GT" sz="3400" b="1" dirty="0" smtClean="0">
                <a:solidFill>
                  <a:srgbClr val="FFFF00"/>
                </a:solidFill>
              </a:rPr>
              <a:t>SNER:</a:t>
            </a:r>
          </a:p>
          <a:p>
            <a:pPr marL="1798638" indent="-1798638">
              <a:buNone/>
            </a:pPr>
            <a:r>
              <a:rPr lang="es-GT" b="1" dirty="0" smtClean="0">
                <a:solidFill>
                  <a:srgbClr val="FFFF00"/>
                </a:solidFill>
              </a:rPr>
              <a:t>Concepto:  	Riel para la intervención gubernamental del MAGA </a:t>
            </a:r>
          </a:p>
          <a:p>
            <a:pPr marL="1798638" indent="-1798638">
              <a:buNone/>
            </a:pPr>
            <a:r>
              <a:rPr lang="es-GT" sz="2800" b="1" dirty="0" smtClean="0">
                <a:solidFill>
                  <a:srgbClr val="FFFF00"/>
                </a:solidFill>
              </a:rPr>
              <a:t>		</a:t>
            </a:r>
            <a:r>
              <a:rPr lang="es-GT" sz="2600" b="1" i="1" dirty="0" smtClean="0">
                <a:solidFill>
                  <a:srgbClr val="FFFF00"/>
                </a:solidFill>
              </a:rPr>
              <a:t>(en relación a la economía campesina, como el sujeto priorizado de la PNDRI).</a:t>
            </a:r>
            <a:endParaRPr lang="es-GT" sz="2800" b="1" i="1" dirty="0" smtClean="0">
              <a:solidFill>
                <a:srgbClr val="FFFF00"/>
              </a:solidFill>
            </a:endParaRPr>
          </a:p>
          <a:p>
            <a:pPr marL="1798638" indent="-1798638">
              <a:buNone/>
            </a:pPr>
            <a:endParaRPr lang="es-GT" sz="2800" b="1" i="1" dirty="0" smtClean="0">
              <a:solidFill>
                <a:srgbClr val="FFFF00"/>
              </a:solidFill>
            </a:endParaRPr>
          </a:p>
          <a:p>
            <a:pPr marL="1798638" indent="-1798638">
              <a:buNone/>
            </a:pPr>
            <a:r>
              <a:rPr lang="es-MX" sz="3400" b="1" dirty="0" smtClean="0">
                <a:solidFill>
                  <a:srgbClr val="FFFF00"/>
                </a:solidFill>
              </a:rPr>
              <a:t>Objetivo:	</a:t>
            </a:r>
            <a:r>
              <a:rPr lang="es-MX" b="1" dirty="0" smtClean="0">
                <a:solidFill>
                  <a:srgbClr val="FFFF00"/>
                </a:solidFill>
              </a:rPr>
              <a:t>Potenciar las capacidades de producción, organización y autogestión de la población rural del País.</a:t>
            </a:r>
          </a:p>
          <a:p>
            <a:pPr marL="1798638" indent="-1798638">
              <a:buNone/>
            </a:pPr>
            <a:r>
              <a:rPr lang="es-MX" sz="2800" b="1" dirty="0" smtClean="0">
                <a:solidFill>
                  <a:srgbClr val="FFFF00"/>
                </a:solidFill>
              </a:rPr>
              <a:t>	</a:t>
            </a:r>
            <a:r>
              <a:rPr lang="es-MX" sz="2600" b="1" i="1" dirty="0" smtClean="0">
                <a:solidFill>
                  <a:srgbClr val="FFFF00"/>
                </a:solidFill>
              </a:rPr>
              <a:t>(mediante procesos de educación no formal y ejecución participativa que tiendan a mejorar la calidad de vida de las familias campesinas).</a:t>
            </a:r>
            <a:r>
              <a:rPr lang="es-GT" sz="2600" b="1" i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es-GT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sz="2800" dirty="0">
              <a:solidFill>
                <a:srgbClr val="FFFF00"/>
              </a:solidFill>
            </a:endParaRPr>
          </a:p>
        </p:txBody>
      </p:sp>
      <p:pic>
        <p:nvPicPr>
          <p:cNvPr id="4" name="Picture 5" descr="Juan Miguel Invernad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552" y="5214950"/>
            <a:ext cx="1944216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DSC00508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214950"/>
            <a:ext cx="164307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69" y="5198178"/>
            <a:ext cx="2071702" cy="173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Photo 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214950"/>
            <a:ext cx="185738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C:\Users\victoriano\Documents\fotos pilones y accesorios de las granjas\060513-0917(00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760" y="5214950"/>
            <a:ext cx="216024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03078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623602" y="1568674"/>
            <a:ext cx="8134576" cy="4949228"/>
            <a:chOff x="3671232" y="1428735"/>
            <a:chExt cx="3837640" cy="409417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3769303" y="1643051"/>
              <a:ext cx="3620728" cy="3879858"/>
            </a:xfrm>
            <a:custGeom>
              <a:avLst/>
              <a:gdLst>
                <a:gd name="T0" fmla="*/ 2147483647 w 1307"/>
                <a:gd name="T1" fmla="*/ 2147483647 h 555"/>
                <a:gd name="T2" fmla="*/ 2147483647 w 1307"/>
                <a:gd name="T3" fmla="*/ 2147483647 h 555"/>
                <a:gd name="T4" fmla="*/ 2147483647 w 1307"/>
                <a:gd name="T5" fmla="*/ 2147483647 h 555"/>
                <a:gd name="T6" fmla="*/ 2147483647 w 1307"/>
                <a:gd name="T7" fmla="*/ 2147483647 h 555"/>
                <a:gd name="T8" fmla="*/ 2147483647 w 1307"/>
                <a:gd name="T9" fmla="*/ 2147483647 h 555"/>
                <a:gd name="T10" fmla="*/ 2147483647 w 1307"/>
                <a:gd name="T11" fmla="*/ 2147483647 h 555"/>
                <a:gd name="T12" fmla="*/ 2147483647 w 1307"/>
                <a:gd name="T13" fmla="*/ 2147483647 h 555"/>
                <a:gd name="T14" fmla="*/ 2147483647 w 1307"/>
                <a:gd name="T15" fmla="*/ 0 h 555"/>
                <a:gd name="T16" fmla="*/ 2147483647 w 1307"/>
                <a:gd name="T17" fmla="*/ 0 h 555"/>
                <a:gd name="T18" fmla="*/ 2147483647 w 1307"/>
                <a:gd name="T19" fmla="*/ 2147483647 h 555"/>
                <a:gd name="T20" fmla="*/ 2147483647 w 1307"/>
                <a:gd name="T21" fmla="*/ 2147483647 h 555"/>
                <a:gd name="T22" fmla="*/ 0 w 1307"/>
                <a:gd name="T23" fmla="*/ 2147483647 h 555"/>
                <a:gd name="T24" fmla="*/ 0 w 1307"/>
                <a:gd name="T25" fmla="*/ 2147483647 h 555"/>
                <a:gd name="T26" fmla="*/ 2147483647 w 1307"/>
                <a:gd name="T27" fmla="*/ 2147483647 h 555"/>
                <a:gd name="T28" fmla="*/ 2147483647 w 1307"/>
                <a:gd name="T29" fmla="*/ 2147483647 h 555"/>
                <a:gd name="T30" fmla="*/ 2147483647 w 1307"/>
                <a:gd name="T31" fmla="*/ 2147483647 h 555"/>
                <a:gd name="T32" fmla="*/ 2147483647 w 1307"/>
                <a:gd name="T33" fmla="*/ 2147483647 h 5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7"/>
                <a:gd name="T52" fmla="*/ 0 h 555"/>
                <a:gd name="T53" fmla="*/ 1307 w 1307"/>
                <a:gd name="T54" fmla="*/ 555 h 5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7" h="555">
                  <a:moveTo>
                    <a:pt x="1258" y="555"/>
                  </a:moveTo>
                  <a:lnTo>
                    <a:pt x="1282" y="548"/>
                  </a:lnTo>
                  <a:lnTo>
                    <a:pt x="1300" y="525"/>
                  </a:lnTo>
                  <a:lnTo>
                    <a:pt x="1307" y="494"/>
                  </a:lnTo>
                  <a:lnTo>
                    <a:pt x="1307" y="62"/>
                  </a:lnTo>
                  <a:lnTo>
                    <a:pt x="1300" y="31"/>
                  </a:lnTo>
                  <a:lnTo>
                    <a:pt x="1282" y="8"/>
                  </a:lnTo>
                  <a:lnTo>
                    <a:pt x="1258" y="0"/>
                  </a:lnTo>
                  <a:lnTo>
                    <a:pt x="49" y="0"/>
                  </a:lnTo>
                  <a:lnTo>
                    <a:pt x="24" y="8"/>
                  </a:lnTo>
                  <a:lnTo>
                    <a:pt x="6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6" y="525"/>
                  </a:lnTo>
                  <a:lnTo>
                    <a:pt x="24" y="548"/>
                  </a:lnTo>
                  <a:lnTo>
                    <a:pt x="49" y="555"/>
                  </a:lnTo>
                  <a:lnTo>
                    <a:pt x="1258" y="5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788596" y="2214078"/>
              <a:ext cx="3640924" cy="3297281"/>
            </a:xfrm>
            <a:custGeom>
              <a:avLst/>
              <a:gdLst>
                <a:gd name="T0" fmla="*/ 2147483647 w 1307"/>
                <a:gd name="T1" fmla="*/ 2147483647 h 555"/>
                <a:gd name="T2" fmla="*/ 2147483647 w 1307"/>
                <a:gd name="T3" fmla="*/ 2147483647 h 555"/>
                <a:gd name="T4" fmla="*/ 2147483647 w 1307"/>
                <a:gd name="T5" fmla="*/ 2147483647 h 555"/>
                <a:gd name="T6" fmla="*/ 2147483647 w 1307"/>
                <a:gd name="T7" fmla="*/ 2147483647 h 555"/>
                <a:gd name="T8" fmla="*/ 2147483647 w 1307"/>
                <a:gd name="T9" fmla="*/ 2147483647 h 555"/>
                <a:gd name="T10" fmla="*/ 2147483647 w 1307"/>
                <a:gd name="T11" fmla="*/ 2147483647 h 555"/>
                <a:gd name="T12" fmla="*/ 2147483647 w 1307"/>
                <a:gd name="T13" fmla="*/ 2147483647 h 555"/>
                <a:gd name="T14" fmla="*/ 2147483647 w 1307"/>
                <a:gd name="T15" fmla="*/ 0 h 555"/>
                <a:gd name="T16" fmla="*/ 2147483647 w 1307"/>
                <a:gd name="T17" fmla="*/ 0 h 555"/>
                <a:gd name="T18" fmla="*/ 2147483647 w 1307"/>
                <a:gd name="T19" fmla="*/ 2147483647 h 555"/>
                <a:gd name="T20" fmla="*/ 2147483647 w 1307"/>
                <a:gd name="T21" fmla="*/ 2147483647 h 555"/>
                <a:gd name="T22" fmla="*/ 0 w 1307"/>
                <a:gd name="T23" fmla="*/ 2147483647 h 555"/>
                <a:gd name="T24" fmla="*/ 0 w 1307"/>
                <a:gd name="T25" fmla="*/ 2147483647 h 555"/>
                <a:gd name="T26" fmla="*/ 2147483647 w 1307"/>
                <a:gd name="T27" fmla="*/ 2147483647 h 555"/>
                <a:gd name="T28" fmla="*/ 2147483647 w 1307"/>
                <a:gd name="T29" fmla="*/ 2147483647 h 555"/>
                <a:gd name="T30" fmla="*/ 2147483647 w 1307"/>
                <a:gd name="T31" fmla="*/ 2147483647 h 555"/>
                <a:gd name="T32" fmla="*/ 2147483647 w 1307"/>
                <a:gd name="T33" fmla="*/ 2147483647 h 5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7"/>
                <a:gd name="T52" fmla="*/ 0 h 555"/>
                <a:gd name="T53" fmla="*/ 1307 w 1307"/>
                <a:gd name="T54" fmla="*/ 555 h 5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7" h="555">
                  <a:moveTo>
                    <a:pt x="1258" y="555"/>
                  </a:moveTo>
                  <a:lnTo>
                    <a:pt x="1282" y="548"/>
                  </a:lnTo>
                  <a:lnTo>
                    <a:pt x="1300" y="525"/>
                  </a:lnTo>
                  <a:lnTo>
                    <a:pt x="1307" y="494"/>
                  </a:lnTo>
                  <a:lnTo>
                    <a:pt x="1307" y="62"/>
                  </a:lnTo>
                  <a:lnTo>
                    <a:pt x="1300" y="31"/>
                  </a:lnTo>
                  <a:lnTo>
                    <a:pt x="1282" y="8"/>
                  </a:lnTo>
                  <a:lnTo>
                    <a:pt x="1258" y="0"/>
                  </a:lnTo>
                  <a:lnTo>
                    <a:pt x="49" y="0"/>
                  </a:lnTo>
                  <a:lnTo>
                    <a:pt x="24" y="8"/>
                  </a:lnTo>
                  <a:lnTo>
                    <a:pt x="6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6" y="525"/>
                  </a:lnTo>
                  <a:lnTo>
                    <a:pt x="24" y="548"/>
                  </a:lnTo>
                  <a:lnTo>
                    <a:pt x="49" y="555"/>
                  </a:lnTo>
                  <a:lnTo>
                    <a:pt x="1258" y="555"/>
                  </a:lnTo>
                </a:path>
              </a:pathLst>
            </a:custGeom>
            <a:grpFill/>
            <a:ln w="9525">
              <a:solidFill>
                <a:srgbClr val="FFF06A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671232" y="1428735"/>
              <a:ext cx="3837640" cy="3968198"/>
            </a:xfrm>
            <a:custGeom>
              <a:avLst/>
              <a:gdLst>
                <a:gd name="T0" fmla="*/ 2147483647 w 1314"/>
                <a:gd name="T1" fmla="*/ 2147483647 h 548"/>
                <a:gd name="T2" fmla="*/ 2147483647 w 1314"/>
                <a:gd name="T3" fmla="*/ 2147483647 h 548"/>
                <a:gd name="T4" fmla="*/ 2147483647 w 1314"/>
                <a:gd name="T5" fmla="*/ 2147483647 h 548"/>
                <a:gd name="T6" fmla="*/ 2147483647 w 1314"/>
                <a:gd name="T7" fmla="*/ 2147483647 h 548"/>
                <a:gd name="T8" fmla="*/ 2147483647 w 1314"/>
                <a:gd name="T9" fmla="*/ 2147483647 h 548"/>
                <a:gd name="T10" fmla="*/ 2147483647 w 1314"/>
                <a:gd name="T11" fmla="*/ 2147483647 h 548"/>
                <a:gd name="T12" fmla="*/ 2147483647 w 1314"/>
                <a:gd name="T13" fmla="*/ 2147483647 h 548"/>
                <a:gd name="T14" fmla="*/ 2147483647 w 1314"/>
                <a:gd name="T15" fmla="*/ 0 h 548"/>
                <a:gd name="T16" fmla="*/ 2147483647 w 1314"/>
                <a:gd name="T17" fmla="*/ 0 h 548"/>
                <a:gd name="T18" fmla="*/ 2147483647 w 1314"/>
                <a:gd name="T19" fmla="*/ 2147483647 h 548"/>
                <a:gd name="T20" fmla="*/ 2147483647 w 1314"/>
                <a:gd name="T21" fmla="*/ 2147483647 h 548"/>
                <a:gd name="T22" fmla="*/ 0 w 1314"/>
                <a:gd name="T23" fmla="*/ 2147483647 h 548"/>
                <a:gd name="T24" fmla="*/ 0 w 1314"/>
                <a:gd name="T25" fmla="*/ 2147483647 h 548"/>
                <a:gd name="T26" fmla="*/ 2147483647 w 1314"/>
                <a:gd name="T27" fmla="*/ 2147483647 h 548"/>
                <a:gd name="T28" fmla="*/ 2147483647 w 1314"/>
                <a:gd name="T29" fmla="*/ 2147483647 h 548"/>
                <a:gd name="T30" fmla="*/ 2147483647 w 1314"/>
                <a:gd name="T31" fmla="*/ 2147483647 h 548"/>
                <a:gd name="T32" fmla="*/ 2147483647 w 1314"/>
                <a:gd name="T33" fmla="*/ 2147483647 h 5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4"/>
                <a:gd name="T52" fmla="*/ 0 h 548"/>
                <a:gd name="T53" fmla="*/ 1314 w 1314"/>
                <a:gd name="T54" fmla="*/ 548 h 5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4" h="548">
                  <a:moveTo>
                    <a:pt x="1265" y="548"/>
                  </a:moveTo>
                  <a:lnTo>
                    <a:pt x="1289" y="540"/>
                  </a:lnTo>
                  <a:lnTo>
                    <a:pt x="1308" y="517"/>
                  </a:lnTo>
                  <a:lnTo>
                    <a:pt x="1314" y="494"/>
                  </a:lnTo>
                  <a:lnTo>
                    <a:pt x="1314" y="62"/>
                  </a:lnTo>
                  <a:lnTo>
                    <a:pt x="1308" y="31"/>
                  </a:lnTo>
                  <a:lnTo>
                    <a:pt x="1289" y="8"/>
                  </a:lnTo>
                  <a:lnTo>
                    <a:pt x="1265" y="0"/>
                  </a:lnTo>
                  <a:lnTo>
                    <a:pt x="50" y="0"/>
                  </a:lnTo>
                  <a:lnTo>
                    <a:pt x="25" y="8"/>
                  </a:lnTo>
                  <a:lnTo>
                    <a:pt x="7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7" y="517"/>
                  </a:lnTo>
                  <a:lnTo>
                    <a:pt x="25" y="540"/>
                  </a:lnTo>
                  <a:lnTo>
                    <a:pt x="50" y="548"/>
                  </a:lnTo>
                  <a:lnTo>
                    <a:pt x="1265" y="548"/>
                  </a:lnTo>
                  <a:close/>
                </a:path>
              </a:pathLst>
            </a:custGeom>
            <a:grpFill/>
            <a:ln w="9525">
              <a:solidFill>
                <a:srgbClr val="00ABFD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660706" y="1784939"/>
            <a:ext cx="8321194" cy="4364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457200"/>
            <a:endParaRPr lang="es-GT" sz="2000" b="1" dirty="0" smtClean="0">
              <a:solidFill>
                <a:prstClr val="white"/>
              </a:solidFill>
              <a:latin typeface="Arial" pitchFamily="34" charset="0"/>
              <a:ea typeface="ＭＳ Ｐゴシック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Identificación </a:t>
            </a: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y </a:t>
            </a:r>
            <a:r>
              <a:rPr lang="es-GT" sz="28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registro </a:t>
            </a: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población objetivo.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Organización de grupos.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Autoselección de Promotorías Comunitarias.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Ubicación y montaje de Centros de Aprendizaje para el Desarrollo Rural –CADER-.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Ampliación y articulación de actores del sistema local de extensión.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Plan agrícola municipal.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6984" y="274638"/>
            <a:ext cx="8229600" cy="1294036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3600" b="1" dirty="0" smtClean="0">
                <a:solidFill>
                  <a:prstClr val="black"/>
                </a:solidFill>
              </a:rPr>
              <a:t>Metodología  del SNER.  Productos estratégicos exigidos a las Agencias de Extensión</a:t>
            </a:r>
            <a:r>
              <a:rPr lang="es-ES" dirty="0" smtClean="0">
                <a:solidFill>
                  <a:prstClr val="black"/>
                </a:solidFill>
              </a:rPr>
              <a:t/>
            </a:r>
            <a:br>
              <a:rPr lang="es-ES" dirty="0" smtClean="0">
                <a:solidFill>
                  <a:prstClr val="black"/>
                </a:solidFill>
              </a:rPr>
            </a:br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/>
            </a:r>
            <a:br>
              <a:rPr lang="es-MX" sz="2400" b="1" dirty="0" smtClean="0">
                <a:solidFill>
                  <a:schemeClr val="bg1"/>
                </a:solidFill>
              </a:rPr>
            </a:br>
            <a:r>
              <a:rPr lang="es-MX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CADER</a:t>
            </a:r>
            <a:r>
              <a:rPr lang="es-MX" sz="2400" b="1" dirty="0" smtClean="0">
                <a:solidFill>
                  <a:schemeClr val="bg1"/>
                </a:solidFill>
              </a:rPr>
              <a:t/>
            </a:r>
            <a:br>
              <a:rPr lang="es-MX" sz="2400" b="1" dirty="0" smtClean="0">
                <a:solidFill>
                  <a:schemeClr val="bg1"/>
                </a:solidFill>
              </a:rPr>
            </a:br>
            <a:r>
              <a:rPr lang="es-MX" sz="2700" b="1" dirty="0" smtClean="0">
                <a:solidFill>
                  <a:schemeClr val="bg1"/>
                </a:solidFill>
              </a:rPr>
              <a:t>Es el CENTRO DE CAPACITACION PARA EL DESARROLLO RURAL, Conformado por  la comunidad organizada y coordinada por la promotoría comunitaria.</a:t>
            </a:r>
            <a:r>
              <a:rPr lang="es-MX" sz="2400" dirty="0" smtClean="0"/>
              <a:t/>
            </a:r>
            <a:br>
              <a:rPr lang="es-MX" sz="2400" dirty="0" smtClean="0"/>
            </a:br>
            <a:endParaRPr lang="es-GT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  <a:solidFill>
            <a:schemeClr val="tx1"/>
          </a:solidFill>
        </p:spPr>
        <p:txBody>
          <a:bodyPr/>
          <a:lstStyle/>
          <a:p>
            <a:endParaRPr lang="es-MX" dirty="0" smtClean="0"/>
          </a:p>
          <a:p>
            <a:pPr>
              <a:buNone/>
            </a:pPr>
            <a:endParaRPr lang="es-GT" dirty="0"/>
          </a:p>
        </p:txBody>
      </p:sp>
      <p:pic>
        <p:nvPicPr>
          <p:cNvPr id="4" name="3 Imagen" descr="cade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177" y="2348880"/>
            <a:ext cx="4133831" cy="3888432"/>
          </a:xfrm>
          <a:prstGeom prst="rect">
            <a:avLst/>
          </a:prstGeom>
        </p:spPr>
      </p:pic>
      <p:pic>
        <p:nvPicPr>
          <p:cNvPr id="5" name="4 Imagen" descr="cad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2348880"/>
            <a:ext cx="396044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66" y="1596458"/>
            <a:ext cx="8143900" cy="23083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2400" dirty="0" smtClean="0"/>
              <a:t>Contenido</a:t>
            </a:r>
          </a:p>
          <a:p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Marco conceptual y político del Desarrollo Rural como política pública.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Instrumentos políticos y operativos para el desarrollo Rural en MAGA</a:t>
            </a:r>
            <a:endParaRPr lang="es-GT" sz="24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496" y="223609"/>
            <a:ext cx="3672408" cy="142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GT" sz="2400" b="1" dirty="0" smtClean="0">
                <a:solidFill>
                  <a:prstClr val="black"/>
                </a:solidFill>
                <a:ea typeface="+mj-ea"/>
                <a:cs typeface="+mj-cs"/>
              </a:rPr>
              <a:t>CENTRO DE CAPACITACION PARA EL DESARROLLO RURAL   -CADER-</a:t>
            </a:r>
            <a:endParaRPr lang="es-GT" sz="24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851920" y="548681"/>
            <a:ext cx="4968552" cy="59123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US" sz="2600" b="1" i="1" dirty="0" smtClean="0">
                <a:solidFill>
                  <a:prstClr val="black"/>
                </a:solidFill>
                <a:latin typeface="Arial" charset="0"/>
              </a:rPr>
              <a:t>El CADER es una herramienta metodológica para facilitar un proceso de enseñanza y aprendizaje. Se convierte en el lugar donde convergen los y las integrantes del grupo atendido por el promotor o la promotora para aprender-haciendo buenas prácticas y tecnología de seguridad alimentaria y nutricional y desarrollo rural. Luego, cada integrante del grupo pueda replicar lo aprendido. </a:t>
            </a:r>
            <a:endParaRPr lang="es-GT" sz="2600" b="1" i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456384" cy="251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456384" cy="231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5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MX" sz="3600" b="1" i="1" u="sng" dirty="0" smtClean="0">
                <a:solidFill>
                  <a:schemeClr val="bg1"/>
                </a:solidFill>
              </a:rPr>
              <a:t>El Promotor  (a) Comunitario </a:t>
            </a:r>
            <a:endParaRPr lang="es-GT" sz="3600" b="1" i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Seleccionado democráticamente </a:t>
            </a:r>
            <a:r>
              <a:rPr lang="es-MX" sz="2800" dirty="0" smtClean="0">
                <a:solidFill>
                  <a:schemeClr val="bg1"/>
                </a:solidFill>
              </a:rPr>
              <a:t>por la comunidad.</a:t>
            </a:r>
          </a:p>
          <a:p>
            <a:pPr algn="just"/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Encargado de implementar, conjuntamente con la comunidad,  el CADER</a:t>
            </a:r>
            <a:r>
              <a:rPr lang="es-MX" sz="2800" dirty="0" smtClean="0">
                <a:solidFill>
                  <a:schemeClr val="bg1"/>
                </a:solidFill>
              </a:rPr>
              <a:t>, como centro de capacitación,  hacia el cual converge toda la comunidad, para mejorar y fortalecer  sus sistemas productivos y asegurar la disponibilidad de alimentos para autoconsumo.</a:t>
            </a:r>
          </a:p>
          <a:p>
            <a:pPr algn="just"/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liderazgo facilita la convocatoria </a:t>
            </a:r>
            <a:r>
              <a:rPr lang="es-MX" sz="2800" dirty="0" smtClean="0">
                <a:solidFill>
                  <a:schemeClr val="bg1"/>
                </a:solidFill>
              </a:rPr>
              <a:t>de los miembros de la comunidad para aprovechar el CADER, como centro de enseñanza, que trasciende  a las mejoras en el hogar.</a:t>
            </a:r>
          </a:p>
          <a:p>
            <a:endParaRPr lang="es-MX" sz="2800" dirty="0" smtClean="0">
              <a:solidFill>
                <a:schemeClr val="bg1"/>
              </a:solidFill>
            </a:endParaRPr>
          </a:p>
          <a:p>
            <a:endParaRPr lang="es-MX" sz="2800" dirty="0" smtClean="0">
              <a:solidFill>
                <a:schemeClr val="bg1"/>
              </a:solidFill>
            </a:endParaRPr>
          </a:p>
          <a:p>
            <a:endParaRPr lang="es-G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Características del Promotor (a) Comunitario </a:t>
            </a:r>
            <a:endParaRPr lang="es-GT" sz="36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endParaRPr lang="es-GT" sz="2600" dirty="0" smtClean="0">
              <a:solidFill>
                <a:schemeClr val="bg1"/>
              </a:solidFill>
            </a:endParaRPr>
          </a:p>
          <a:p>
            <a:r>
              <a:rPr lang="es-GT" sz="2900" dirty="0" smtClean="0">
                <a:solidFill>
                  <a:schemeClr val="bg1"/>
                </a:solidFill>
              </a:rPr>
              <a:t>Vecino </a:t>
            </a:r>
            <a:r>
              <a:rPr lang="es-GT" sz="2900" dirty="0">
                <a:solidFill>
                  <a:schemeClr val="bg1"/>
                </a:solidFill>
              </a:rPr>
              <a:t>o vecina respetada en la </a:t>
            </a:r>
            <a:r>
              <a:rPr lang="es-GT" sz="2900" dirty="0" smtClean="0">
                <a:solidFill>
                  <a:schemeClr val="bg1"/>
                </a:solidFill>
              </a:rPr>
              <a:t>comunidad.</a:t>
            </a:r>
            <a:endParaRPr lang="es-GT" sz="2900" dirty="0" smtClean="0"/>
          </a:p>
          <a:p>
            <a:r>
              <a:rPr lang="es-GT" sz="2900" dirty="0">
                <a:solidFill>
                  <a:schemeClr val="bg1"/>
                </a:solidFill>
              </a:rPr>
              <a:t>O</a:t>
            </a:r>
            <a:r>
              <a:rPr lang="es-GT" sz="2900" dirty="0" smtClean="0">
                <a:solidFill>
                  <a:schemeClr val="bg1"/>
                </a:solidFill>
              </a:rPr>
              <a:t>bservadora </a:t>
            </a:r>
            <a:r>
              <a:rPr lang="es-GT" sz="2900" dirty="0">
                <a:solidFill>
                  <a:schemeClr val="bg1"/>
                </a:solidFill>
              </a:rPr>
              <a:t>e innovadora, que posee </a:t>
            </a:r>
            <a:r>
              <a:rPr lang="es-GT" sz="2900" dirty="0" smtClean="0">
                <a:solidFill>
                  <a:schemeClr val="bg1"/>
                </a:solidFill>
              </a:rPr>
              <a:t> entusiasmo </a:t>
            </a:r>
            <a:r>
              <a:rPr lang="es-GT" sz="2900" dirty="0">
                <a:solidFill>
                  <a:schemeClr val="bg1"/>
                </a:solidFill>
              </a:rPr>
              <a:t>e iniciativa para </a:t>
            </a:r>
            <a:r>
              <a:rPr lang="es-GT" sz="2900" dirty="0" smtClean="0">
                <a:solidFill>
                  <a:schemeClr val="bg1"/>
                </a:solidFill>
              </a:rPr>
              <a:t>experimentar.</a:t>
            </a:r>
            <a:endParaRPr lang="es-GT" sz="2900" dirty="0">
              <a:solidFill>
                <a:schemeClr val="bg1"/>
              </a:solidFill>
            </a:endParaRPr>
          </a:p>
          <a:p>
            <a:pPr lvl="0"/>
            <a:r>
              <a:rPr lang="es-GT" sz="2900" dirty="0">
                <a:solidFill>
                  <a:schemeClr val="bg1"/>
                </a:solidFill>
              </a:rPr>
              <a:t>C</a:t>
            </a:r>
            <a:r>
              <a:rPr lang="es-GT" sz="2900" dirty="0" smtClean="0">
                <a:solidFill>
                  <a:schemeClr val="bg1"/>
                </a:solidFill>
              </a:rPr>
              <a:t>on </a:t>
            </a:r>
            <a:r>
              <a:rPr lang="es-GT" sz="2900" dirty="0">
                <a:solidFill>
                  <a:schemeClr val="bg1"/>
                </a:solidFill>
              </a:rPr>
              <a:t>deseos de adquirir </a:t>
            </a:r>
            <a:r>
              <a:rPr lang="es-GT" sz="2900" dirty="0" smtClean="0">
                <a:solidFill>
                  <a:schemeClr val="bg1"/>
                </a:solidFill>
              </a:rPr>
              <a:t>nuevos  conocimientos.</a:t>
            </a:r>
            <a:endParaRPr lang="es-GT" sz="2900" dirty="0">
              <a:solidFill>
                <a:schemeClr val="bg1"/>
              </a:solidFill>
            </a:endParaRPr>
          </a:p>
          <a:p>
            <a:pPr lvl="0"/>
            <a:r>
              <a:rPr lang="es-GT" sz="2900" dirty="0" smtClean="0">
                <a:solidFill>
                  <a:schemeClr val="bg1"/>
                </a:solidFill>
              </a:rPr>
              <a:t>Con liderazgo </a:t>
            </a:r>
            <a:r>
              <a:rPr lang="es-GT" sz="2900" dirty="0">
                <a:solidFill>
                  <a:schemeClr val="bg1"/>
                </a:solidFill>
              </a:rPr>
              <a:t>positivo en la </a:t>
            </a:r>
            <a:r>
              <a:rPr lang="es-GT" sz="2900" dirty="0" smtClean="0">
                <a:solidFill>
                  <a:schemeClr val="bg1"/>
                </a:solidFill>
              </a:rPr>
              <a:t>comunidad.</a:t>
            </a:r>
            <a:endParaRPr lang="es-GT" sz="2900" dirty="0">
              <a:solidFill>
                <a:schemeClr val="bg1"/>
              </a:solidFill>
            </a:endParaRPr>
          </a:p>
          <a:p>
            <a:pPr lvl="0"/>
            <a:r>
              <a:rPr lang="es-GT" sz="2900" dirty="0">
                <a:solidFill>
                  <a:schemeClr val="bg1"/>
                </a:solidFill>
              </a:rPr>
              <a:t>D</a:t>
            </a:r>
            <a:r>
              <a:rPr lang="es-GT" sz="2900" dirty="0" smtClean="0">
                <a:solidFill>
                  <a:schemeClr val="bg1"/>
                </a:solidFill>
              </a:rPr>
              <a:t>ispuesta </a:t>
            </a:r>
            <a:r>
              <a:rPr lang="es-GT" sz="2900" dirty="0">
                <a:solidFill>
                  <a:schemeClr val="bg1"/>
                </a:solidFill>
              </a:rPr>
              <a:t>a aportar su tiempo para recibir </a:t>
            </a:r>
            <a:r>
              <a:rPr lang="es-GT" sz="2900" dirty="0" smtClean="0">
                <a:solidFill>
                  <a:schemeClr val="bg1"/>
                </a:solidFill>
              </a:rPr>
              <a:t>capacitaciones y compartir los mismos.</a:t>
            </a:r>
            <a:endParaRPr lang="es-GT" sz="2900" dirty="0">
              <a:solidFill>
                <a:schemeClr val="bg1"/>
              </a:solidFill>
            </a:endParaRPr>
          </a:p>
          <a:p>
            <a:r>
              <a:rPr lang="es-GT" sz="2900" dirty="0" smtClean="0">
                <a:solidFill>
                  <a:schemeClr val="bg1"/>
                </a:solidFill>
              </a:rPr>
              <a:t>Dispuesta </a:t>
            </a:r>
            <a:r>
              <a:rPr lang="es-GT" sz="2900" dirty="0">
                <a:solidFill>
                  <a:schemeClr val="bg1"/>
                </a:solidFill>
              </a:rPr>
              <a:t>a implementar nuevas tecnologías, nuevos conocimientos y nuevas </a:t>
            </a:r>
            <a:r>
              <a:rPr lang="es-GT" sz="2900" dirty="0" smtClean="0">
                <a:solidFill>
                  <a:schemeClr val="bg1"/>
                </a:solidFill>
              </a:rPr>
              <a:t>prácticas en su parcela (</a:t>
            </a:r>
            <a:r>
              <a:rPr lang="es-MX" sz="2900" dirty="0" smtClean="0">
                <a:solidFill>
                  <a:schemeClr val="bg1"/>
                </a:solidFill>
              </a:rPr>
              <a:t>CADER</a:t>
            </a:r>
            <a:r>
              <a:rPr lang="es-GT" sz="2900" dirty="0" smtClean="0">
                <a:solidFill>
                  <a:schemeClr val="bg1"/>
                </a:solidFill>
              </a:rPr>
              <a:t>).</a:t>
            </a:r>
            <a:endParaRPr lang="es-GT" sz="2900" dirty="0">
              <a:solidFill>
                <a:schemeClr val="bg1"/>
              </a:solidFill>
            </a:endParaRPr>
          </a:p>
          <a:p>
            <a:r>
              <a:rPr lang="es-GT" sz="2900" dirty="0" smtClean="0">
                <a:solidFill>
                  <a:schemeClr val="bg1"/>
                </a:solidFill>
              </a:rPr>
              <a:t>Facilita el empoderamiento de las personas y de la comunidad como su misión </a:t>
            </a:r>
            <a:r>
              <a:rPr lang="es-GT" sz="2900" dirty="0">
                <a:solidFill>
                  <a:schemeClr val="bg1"/>
                </a:solidFill>
              </a:rPr>
              <a:t>esencial y </a:t>
            </a:r>
            <a:r>
              <a:rPr lang="es-GT" sz="2900" dirty="0" smtClean="0">
                <a:solidFill>
                  <a:schemeClr val="bg1"/>
                </a:solidFill>
              </a:rPr>
              <a:t>motiva </a:t>
            </a:r>
            <a:r>
              <a:rPr lang="es-GT" sz="2900" dirty="0">
                <a:solidFill>
                  <a:schemeClr val="bg1"/>
                </a:solidFill>
              </a:rPr>
              <a:t>la participación de todos</a:t>
            </a:r>
          </a:p>
          <a:p>
            <a:r>
              <a:rPr lang="es-GT" sz="2900" dirty="0" smtClean="0">
                <a:solidFill>
                  <a:schemeClr val="bg1"/>
                </a:solidFill>
              </a:rPr>
              <a:t>Confía en la organización comunitaria como agente de solución de los problemas locales,  impulsándolas para que asuman como entidades con capacidad de decidir, exigir y comprometerse con el desarrollo local.</a:t>
            </a:r>
          </a:p>
          <a:p>
            <a:r>
              <a:rPr lang="es-GT" sz="2900" dirty="0" smtClean="0">
                <a:solidFill>
                  <a:schemeClr val="bg1"/>
                </a:solidFill>
              </a:rPr>
              <a:t>Convierte  las demandas en propuestas concretas.</a:t>
            </a:r>
          </a:p>
          <a:p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lecha curvada hacia la izquierda"/>
          <p:cNvSpPr/>
          <p:nvPr/>
        </p:nvSpPr>
        <p:spPr>
          <a:xfrm rot="19413274">
            <a:off x="5276265" y="-43895"/>
            <a:ext cx="1765308" cy="6588630"/>
          </a:xfrm>
          <a:prstGeom prst="curved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GT" sz="2400" dirty="0" smtClean="0">
                <a:solidFill>
                  <a:srgbClr val="FFFF00"/>
                </a:solidFill>
              </a:rPr>
              <a:t>Operación territorial del SNER: Abordaje y planificación.   </a:t>
            </a:r>
            <a:endParaRPr lang="es-GT" sz="2400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6512" y="1124744"/>
            <a:ext cx="3923928" cy="2710339"/>
          </a:xfrm>
          <a:prstGeom prst="round2Same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 smtClean="0">
                <a:solidFill>
                  <a:srgbClr val="3E3D2D">
                    <a:lumMod val="75000"/>
                  </a:srgbClr>
                </a:solidFill>
              </a:rPr>
              <a:t>Promover sistema local de extensión en municipio</a:t>
            </a:r>
          </a:p>
          <a:p>
            <a:pPr algn="ctr"/>
            <a:r>
              <a:rPr lang="es-GT" b="1" dirty="0" smtClean="0">
                <a:solidFill>
                  <a:srgbClr val="3E3D2D">
                    <a:lumMod val="75000"/>
                  </a:srgbClr>
                </a:solidFill>
              </a:rPr>
              <a:t>(asociarse y articularse con actores que hacen extensión:  Comunidad, MAGA, municipalidad e instituciones públicas, ONG, empresas, CI)</a:t>
            </a:r>
            <a:endParaRPr lang="en-US" b="1" dirty="0" smtClean="0">
              <a:solidFill>
                <a:srgbClr val="3E3D2D">
                  <a:lumMod val="75000"/>
                </a:srgb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56176" y="620688"/>
            <a:ext cx="2952328" cy="774383"/>
          </a:xfrm>
          <a:prstGeom prst="round2Same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GT" sz="2400" b="1" dirty="0" smtClean="0">
                <a:solidFill>
                  <a:srgbClr val="FFC000"/>
                </a:solidFill>
              </a:rPr>
              <a:t>Abordar</a:t>
            </a:r>
            <a:r>
              <a:rPr lang="es-GT" b="1" dirty="0" smtClean="0">
                <a:solidFill>
                  <a:srgbClr val="FFC000"/>
                </a:solidFill>
              </a:rPr>
              <a:t> comunidades y sus autoridades 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87616" y="1772816"/>
            <a:ext cx="3456384" cy="1161574"/>
          </a:xfrm>
          <a:prstGeom prst="round2Same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GT" b="1" dirty="0" smtClean="0">
                <a:solidFill>
                  <a:srgbClr val="71685A">
                    <a:lumMod val="75000"/>
                  </a:srgbClr>
                </a:solidFill>
              </a:rPr>
              <a:t>Identificar, caracterizar y registrar </a:t>
            </a:r>
            <a:r>
              <a:rPr lang="es-GT" sz="2400" b="1" dirty="0" smtClean="0">
                <a:solidFill>
                  <a:srgbClr val="71685A">
                    <a:lumMod val="75000"/>
                  </a:srgbClr>
                </a:solidFill>
              </a:rPr>
              <a:t>sujeto priorizado</a:t>
            </a:r>
            <a:endParaRPr lang="en-US" b="1" dirty="0" smtClean="0">
              <a:solidFill>
                <a:srgbClr val="71685A">
                  <a:lumMod val="75000"/>
                </a:srgb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76056" y="2996952"/>
            <a:ext cx="4104456" cy="774383"/>
          </a:xfrm>
          <a:prstGeom prst="round2Same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GT" b="1" dirty="0" smtClean="0">
                <a:solidFill>
                  <a:srgbClr val="FFC000"/>
                </a:solidFill>
              </a:rPr>
              <a:t>Identificar demanda y organizar </a:t>
            </a:r>
            <a:r>
              <a:rPr lang="es-GT" sz="2400" b="1" dirty="0" smtClean="0">
                <a:solidFill>
                  <a:srgbClr val="FFC000"/>
                </a:solidFill>
              </a:rPr>
              <a:t>grupos de interés </a:t>
            </a:r>
            <a:r>
              <a:rPr lang="es-GT" b="1" dirty="0" smtClean="0">
                <a:solidFill>
                  <a:srgbClr val="FFC000"/>
                </a:solidFill>
              </a:rPr>
              <a:t>y formales 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95736" y="6063783"/>
            <a:ext cx="6912768" cy="1064776"/>
          </a:xfrm>
          <a:prstGeom prst="round2Same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GT" b="1" dirty="0" smtClean="0">
                <a:solidFill>
                  <a:srgbClr val="3E3D2D">
                    <a:lumMod val="50000"/>
                  </a:srgbClr>
                </a:solidFill>
              </a:rPr>
              <a:t>Formular </a:t>
            </a:r>
            <a:r>
              <a:rPr lang="es-GT" sz="2400" b="1" dirty="0" smtClean="0">
                <a:solidFill>
                  <a:srgbClr val="3E3D2D">
                    <a:lumMod val="50000"/>
                  </a:srgbClr>
                </a:solidFill>
              </a:rPr>
              <a:t>plan agrícola municipal </a:t>
            </a:r>
            <a:endParaRPr lang="es-GT" b="1" dirty="0" smtClean="0">
              <a:solidFill>
                <a:srgbClr val="3E3D2D">
                  <a:lumMod val="50000"/>
                </a:srgbClr>
              </a:solidFill>
            </a:endParaRPr>
          </a:p>
          <a:p>
            <a:pPr algn="r"/>
            <a:r>
              <a:rPr lang="es-GT" b="1" dirty="0" smtClean="0">
                <a:solidFill>
                  <a:srgbClr val="3E3D2D">
                    <a:lumMod val="50000"/>
                  </a:srgbClr>
                </a:solidFill>
              </a:rPr>
              <a:t>(dentro de plan municipal de desarrollo  y POASAN municipal) </a:t>
            </a:r>
            <a:endParaRPr lang="en-US" b="1" dirty="0" smtClean="0">
              <a:solidFill>
                <a:srgbClr val="3E3D2D">
                  <a:lumMod val="50000"/>
                </a:srgb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00418" y="3860454"/>
            <a:ext cx="3888432" cy="1161574"/>
          </a:xfrm>
          <a:prstGeom prst="round2Same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GT" b="1" dirty="0" smtClean="0">
                <a:solidFill>
                  <a:srgbClr val="C00000"/>
                </a:solidFill>
              </a:rPr>
              <a:t>Autoselección de </a:t>
            </a:r>
            <a:r>
              <a:rPr lang="es-GT" sz="2400" b="1" dirty="0" err="1" smtClean="0">
                <a:solidFill>
                  <a:srgbClr val="C00000"/>
                </a:solidFill>
              </a:rPr>
              <a:t>promotorías</a:t>
            </a:r>
            <a:r>
              <a:rPr lang="es-GT" sz="2400" b="1" dirty="0" smtClean="0">
                <a:solidFill>
                  <a:srgbClr val="C00000"/>
                </a:solidFill>
              </a:rPr>
              <a:t> comunitarias 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51920" y="5013176"/>
            <a:ext cx="4896544" cy="774383"/>
          </a:xfrm>
          <a:prstGeom prst="round2Same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GT" b="1" dirty="0" smtClean="0">
                <a:solidFill>
                  <a:srgbClr val="FFC000"/>
                </a:solidFill>
              </a:rPr>
              <a:t>Ubicación de </a:t>
            </a:r>
            <a:r>
              <a:rPr lang="es-GT" sz="2400" b="1" dirty="0" smtClean="0">
                <a:solidFill>
                  <a:srgbClr val="FFC000"/>
                </a:solidFill>
              </a:rPr>
              <a:t>centros de aprendizaje </a:t>
            </a:r>
            <a:r>
              <a:rPr lang="es-GT" b="1" dirty="0" smtClean="0">
                <a:solidFill>
                  <a:srgbClr val="FFC000"/>
                </a:solidFill>
              </a:rPr>
              <a:t>y transferencia de conocimientos y tecnologías </a:t>
            </a:r>
            <a:endParaRPr lang="en-US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curvada hacia la izquierda"/>
          <p:cNvSpPr/>
          <p:nvPr/>
        </p:nvSpPr>
        <p:spPr>
          <a:xfrm rot="5400000" flipV="1">
            <a:off x="3598734" y="167208"/>
            <a:ext cx="2391993" cy="6611322"/>
          </a:xfrm>
          <a:prstGeom prst="curved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3039"/>
            <a:ext cx="9144000" cy="461665"/>
          </a:xfr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s-GT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Operación territorial del SNER:  </a:t>
            </a:r>
            <a:r>
              <a:rPr lang="es-GT" sz="20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Inserción MIDES</a:t>
            </a:r>
            <a:r>
              <a:rPr lang="es-GT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1052736"/>
            <a:ext cx="3851920" cy="1161574"/>
          </a:xfrm>
          <a:prstGeom prst="round2Same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 smtClean="0">
                <a:solidFill>
                  <a:srgbClr val="94C600">
                    <a:lumMod val="50000"/>
                  </a:srgbClr>
                </a:solidFill>
              </a:rPr>
              <a:t>Sistema local de extensión en municipio</a:t>
            </a:r>
          </a:p>
          <a:p>
            <a:pPr algn="ctr"/>
            <a:endParaRPr lang="en-US" b="1" dirty="0" smtClean="0">
              <a:solidFill>
                <a:srgbClr val="94C600">
                  <a:lumMod val="50000"/>
                </a:srgb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3629625"/>
            <a:ext cx="4248472" cy="483989"/>
          </a:xfrm>
          <a:prstGeom prst="round2Same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>
                <a:solidFill>
                  <a:srgbClr val="94C600">
                    <a:lumMod val="50000"/>
                  </a:srgbClr>
                </a:solidFill>
              </a:rPr>
              <a:t>P</a:t>
            </a:r>
            <a:r>
              <a:rPr lang="es-GT" sz="2400" b="1" dirty="0" smtClean="0">
                <a:solidFill>
                  <a:srgbClr val="94C600">
                    <a:lumMod val="50000"/>
                  </a:srgbClr>
                </a:solidFill>
              </a:rPr>
              <a:t>romotorías comunitarias</a:t>
            </a:r>
            <a:endParaRPr lang="en-US" sz="2400" b="1" dirty="0" smtClean="0">
              <a:solidFill>
                <a:srgbClr val="94C600">
                  <a:lumMod val="50000"/>
                </a:srgb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38943" y="4025963"/>
            <a:ext cx="3707904" cy="1387435"/>
          </a:xfrm>
          <a:prstGeom prst="round2Same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 smtClean="0">
                <a:solidFill>
                  <a:srgbClr val="94C600">
                    <a:lumMod val="50000"/>
                  </a:srgbClr>
                </a:solidFill>
              </a:rPr>
              <a:t>Grupos</a:t>
            </a:r>
            <a:r>
              <a:rPr lang="es-GT" b="1" dirty="0" smtClean="0">
                <a:solidFill>
                  <a:srgbClr val="94C600">
                    <a:lumMod val="50000"/>
                  </a:srgbClr>
                </a:solidFill>
              </a:rPr>
              <a:t> comunitarios con </a:t>
            </a:r>
            <a:r>
              <a:rPr lang="es-GT" b="1" dirty="0" err="1" smtClean="0">
                <a:solidFill>
                  <a:srgbClr val="94C600">
                    <a:lumMod val="50000"/>
                  </a:srgbClr>
                </a:solidFill>
              </a:rPr>
              <a:t>promotorías</a:t>
            </a:r>
            <a:r>
              <a:rPr lang="es-GT" b="1" dirty="0" smtClean="0">
                <a:solidFill>
                  <a:srgbClr val="94C600">
                    <a:lumMod val="50000"/>
                  </a:srgbClr>
                </a:solidFill>
              </a:rPr>
              <a:t>, centros de aprendizaje y transferencia.  </a:t>
            </a:r>
            <a:r>
              <a:rPr lang="es-GT" sz="2000" b="1" dirty="0" smtClean="0">
                <a:solidFill>
                  <a:srgbClr val="94C600">
                    <a:lumMod val="50000"/>
                  </a:srgbClr>
                </a:solidFill>
              </a:rPr>
              <a:t>PLAN DE GRUPO</a:t>
            </a:r>
            <a:endParaRPr lang="en-US" sz="2000" b="1" dirty="0" smtClean="0">
              <a:solidFill>
                <a:srgbClr val="94C600">
                  <a:lumMod val="50000"/>
                </a:srgb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12160" y="1988840"/>
            <a:ext cx="3131840" cy="1451967"/>
          </a:xfrm>
          <a:prstGeom prst="round2Same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prstClr val="black"/>
                </a:solidFill>
              </a:rPr>
              <a:t>Réplica en Familias</a:t>
            </a:r>
            <a:r>
              <a:rPr lang="es-GT" b="1" dirty="0" smtClean="0">
                <a:solidFill>
                  <a:prstClr val="black"/>
                </a:solidFill>
              </a:rPr>
              <a:t> con parcelas</a:t>
            </a:r>
            <a:r>
              <a:rPr lang="es-GT" b="1" dirty="0" smtClean="0">
                <a:solidFill>
                  <a:prstClr val="white"/>
                </a:solidFill>
              </a:rPr>
              <a:t>, patios y </a:t>
            </a:r>
            <a:r>
              <a:rPr lang="es-GT" b="1" dirty="0" smtClean="0">
                <a:solidFill>
                  <a:prstClr val="black"/>
                </a:solidFill>
              </a:rPr>
              <a:t>vivienda</a:t>
            </a:r>
            <a:r>
              <a:rPr lang="es-GT" b="1" dirty="0">
                <a:solidFill>
                  <a:prstClr val="white"/>
                </a:solidFill>
              </a:rPr>
              <a:t>.</a:t>
            </a:r>
            <a:endParaRPr lang="es-GT" b="1" dirty="0" smtClean="0">
              <a:solidFill>
                <a:prstClr val="white"/>
              </a:solidFill>
            </a:endParaRPr>
          </a:p>
          <a:p>
            <a:r>
              <a:rPr lang="es-GT" b="1" dirty="0" smtClean="0">
                <a:solidFill>
                  <a:prstClr val="black"/>
                </a:solidFill>
              </a:rPr>
              <a:t>Alimentos por acciones</a:t>
            </a:r>
            <a:endParaRPr lang="en-US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0" y="-123110"/>
            <a:ext cx="9144000" cy="6463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prstClr val="white"/>
                </a:solidFill>
              </a:rPr>
              <a:t>APLICACIÓN PRINCIPAL DEL SNER</a:t>
            </a:r>
            <a:endParaRPr lang="es-GT" sz="28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862144"/>
            <a:ext cx="8496944" cy="928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b="1" dirty="0" smtClean="0">
                <a:solidFill>
                  <a:prstClr val="black"/>
                </a:solidFill>
              </a:rPr>
              <a:t>EXTENSION  - “RIEL”.  Significado.</a:t>
            </a:r>
          </a:p>
          <a:p>
            <a:pPr algn="ctr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MX" sz="3200" dirty="0" smtClean="0">
                <a:solidFill>
                  <a:prstClr val="black"/>
                </a:solidFill>
              </a:rPr>
              <a:t>La extensión o el SNER, mecanismo que ayuda a ordenar.  Todo pasa por el ”RIEL”.  Se requiere respaldo, principal e inicialmente del mismo MAGA.  (Es decir de todas las direcciones, que deben aprovechar el proceso).</a:t>
            </a: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MX" sz="3200" dirty="0" smtClean="0">
                <a:solidFill>
                  <a:prstClr val="black"/>
                </a:solidFill>
              </a:rPr>
              <a:t>Todas las direcciones deben apoyar  y apoyarse en el SNER (RIEL) para dar respuesta a las </a:t>
            </a:r>
            <a:r>
              <a:rPr lang="es-MX" sz="3200" dirty="0" err="1" smtClean="0">
                <a:solidFill>
                  <a:prstClr val="black"/>
                </a:solidFill>
              </a:rPr>
              <a:t>Fam</a:t>
            </a:r>
            <a:r>
              <a:rPr lang="es-MX" sz="3200" dirty="0" smtClean="0">
                <a:solidFill>
                  <a:prstClr val="black"/>
                </a:solidFill>
              </a:rPr>
              <a:t> Rurales.  Sin quitarle el liderazgo  a la A. de Extensión.</a:t>
            </a: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0" y="-123110"/>
            <a:ext cx="9144000" cy="6463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prstClr val="white"/>
                </a:solidFill>
              </a:rPr>
              <a:t>APLICACIÓN PRINCIPAL DEL SNER</a:t>
            </a:r>
            <a:endParaRPr lang="es-GT" sz="28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862145"/>
            <a:ext cx="8496944" cy="973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b="1" dirty="0" smtClean="0">
                <a:solidFill>
                  <a:prstClr val="black"/>
                </a:solidFill>
              </a:rPr>
              <a:t>EXTENSION  - “RIEL”.  Significado.</a:t>
            </a:r>
          </a:p>
          <a:p>
            <a:pPr algn="ctr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MX" sz="3200" dirty="0" smtClean="0">
                <a:solidFill>
                  <a:prstClr val="black"/>
                </a:solidFill>
              </a:rPr>
              <a:t>El MAGA y sus direcciones deben ver en las A. de Extensión, un medio que les facilita su llegada al territorio.  </a:t>
            </a:r>
            <a:r>
              <a:rPr lang="es-MX" sz="3200" u="sng" dirty="0" smtClean="0">
                <a:solidFill>
                  <a:prstClr val="black"/>
                </a:solidFill>
              </a:rPr>
              <a:t>No quiere decir que las Agencias deban ejecutar directamente todo.  Son el canal “el RIEL</a:t>
            </a:r>
            <a:r>
              <a:rPr lang="es-MX" sz="3200" dirty="0" smtClean="0">
                <a:solidFill>
                  <a:prstClr val="black"/>
                </a:solidFill>
              </a:rPr>
              <a:t>”.</a:t>
            </a: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MX" sz="3200" dirty="0" smtClean="0">
                <a:solidFill>
                  <a:prstClr val="black"/>
                </a:solidFill>
              </a:rPr>
              <a:t> Institucionalmente la extensión es el “RIEL”, responsable del aterrizaje de la política del MAGA.  Aterrizaje es unión de oferta (MAGA inicialmente) y demanda comunitaria.   </a:t>
            </a:r>
            <a:r>
              <a:rPr lang="es-MX" sz="3200" u="sng" dirty="0" smtClean="0">
                <a:solidFill>
                  <a:prstClr val="black"/>
                </a:solidFill>
              </a:rPr>
              <a:t>Extensión  = unión de oferta y demanda. (MIDES)</a:t>
            </a: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0" y="-123110"/>
            <a:ext cx="9144000" cy="6463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prstClr val="white"/>
                </a:solidFill>
              </a:rPr>
              <a:t>APLICACIÓN PRINCIPAL DEL SNER</a:t>
            </a:r>
            <a:endParaRPr lang="es-GT" sz="28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692696"/>
            <a:ext cx="8496944" cy="1123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b="1" dirty="0" smtClean="0">
                <a:solidFill>
                  <a:prstClr val="black"/>
                </a:solidFill>
              </a:rPr>
              <a:t>EXTENSION  - “RIEL”.  Significado.</a:t>
            </a:r>
          </a:p>
          <a:p>
            <a:pPr algn="ctr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MX" sz="3200" dirty="0" smtClean="0">
                <a:solidFill>
                  <a:prstClr val="black"/>
                </a:solidFill>
              </a:rPr>
              <a:t>Debe respetarse que es el “RIEL”, el que une.</a:t>
            </a:r>
          </a:p>
          <a:p>
            <a:pPr algn="just">
              <a:lnSpc>
                <a:spcPct val="90000"/>
              </a:lnSpc>
            </a:pPr>
            <a:r>
              <a:rPr lang="es-MX" sz="3200" dirty="0" smtClean="0">
                <a:solidFill>
                  <a:prstClr val="black"/>
                </a:solidFill>
              </a:rPr>
              <a:t>El extensionista aplica técnicas de extensión para obtener la demanda.</a:t>
            </a:r>
          </a:p>
          <a:p>
            <a:pPr algn="just">
              <a:lnSpc>
                <a:spcPct val="90000"/>
              </a:lnSpc>
            </a:pPr>
            <a:r>
              <a:rPr lang="es-MX" sz="3200" dirty="0" smtClean="0">
                <a:solidFill>
                  <a:prstClr val="black"/>
                </a:solidFill>
              </a:rPr>
              <a:t>El obtener la demanda significa que ya se ha realizado trabajo de extensión:  </a:t>
            </a:r>
            <a:r>
              <a:rPr lang="es-MX" sz="3200" u="sng" dirty="0" smtClean="0">
                <a:solidFill>
                  <a:prstClr val="black"/>
                </a:solidFill>
              </a:rPr>
              <a:t>Cambio de actitudes y conducta de las familias para aceptar la oferta.</a:t>
            </a: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MX" sz="3200" dirty="0" smtClean="0">
                <a:solidFill>
                  <a:prstClr val="black"/>
                </a:solidFill>
              </a:rPr>
              <a:t>La extensión no es un simple canal, un simple “RIEL”.  </a:t>
            </a:r>
            <a:r>
              <a:rPr lang="es-MX" sz="3200" u="sng" dirty="0" smtClean="0">
                <a:solidFill>
                  <a:prstClr val="black"/>
                </a:solidFill>
              </a:rPr>
              <a:t>Significa que ha sabido relacionarse con  la FR, para hacer esa conexión</a:t>
            </a:r>
            <a:r>
              <a:rPr lang="es-MX" sz="32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19790"/>
              </p:ext>
            </p:extLst>
          </p:nvPr>
        </p:nvGraphicFramePr>
        <p:xfrm>
          <a:off x="179512" y="260648"/>
          <a:ext cx="8712967" cy="6418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3573"/>
                <a:gridCol w="776499"/>
                <a:gridCol w="776499"/>
                <a:gridCol w="776499"/>
                <a:gridCol w="776499"/>
                <a:gridCol w="776499"/>
                <a:gridCol w="776499"/>
                <a:gridCol w="1423582"/>
                <a:gridCol w="1426818"/>
              </a:tblGrid>
              <a:tr h="61436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GT" sz="700" u="none" strike="noStrike" dirty="0">
                          <a:effectLst/>
                        </a:rPr>
                        <a:t>Ministerio de Agricultura, Ganadería  y </a:t>
                      </a:r>
                      <a:r>
                        <a:rPr lang="es-GT" sz="700" u="none" strike="noStrike" dirty="0" smtClean="0">
                          <a:effectLst/>
                        </a:rPr>
                        <a:t>Alimentación</a:t>
                      </a:r>
                      <a:r>
                        <a:rPr lang="es-GT" sz="700" u="none" strike="noStrike" dirty="0">
                          <a:effectLst/>
                        </a:rPr>
                        <a:t/>
                      </a:r>
                      <a:br>
                        <a:rPr lang="es-GT" sz="700" u="none" strike="noStrike" dirty="0">
                          <a:effectLst/>
                        </a:rPr>
                      </a:br>
                      <a:r>
                        <a:rPr lang="es-GT" sz="700" u="none" strike="noStrike" dirty="0">
                          <a:effectLst/>
                        </a:rPr>
                        <a:t>Dirección de Coordinación Regional y Extensión Rural - DICORER -</a:t>
                      </a:r>
                      <a:br>
                        <a:rPr lang="es-GT" sz="700" u="none" strike="noStrike" dirty="0">
                          <a:effectLst/>
                        </a:rPr>
                      </a:br>
                      <a:r>
                        <a:rPr lang="es-GT" sz="700" u="none" strike="noStrike" dirty="0">
                          <a:effectLst/>
                        </a:rPr>
                        <a:t>Departamento de Planificación, Seguimiento e </a:t>
                      </a:r>
                      <a:r>
                        <a:rPr lang="es-GT" sz="700" u="none" strike="noStrike" dirty="0" smtClean="0">
                          <a:effectLst/>
                        </a:rPr>
                        <a:t>Información </a:t>
                      </a:r>
                      <a:r>
                        <a:rPr lang="es-GT" sz="700" u="none" strike="noStrike" dirty="0">
                          <a:effectLst/>
                        </a:rPr>
                        <a:t/>
                      </a:r>
                      <a:br>
                        <a:rPr lang="es-GT" sz="700" u="none" strike="noStrike" dirty="0">
                          <a:effectLst/>
                        </a:rPr>
                      </a:br>
                      <a:r>
                        <a:rPr lang="es-GT" sz="700" u="none" strike="noStrike" dirty="0">
                          <a:effectLst/>
                        </a:rPr>
                        <a:t>Registro de personal técnico y participantes en el -SNER-</a:t>
                      </a:r>
                      <a:endParaRPr lang="es-G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19917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 dirty="0" smtClean="0">
                          <a:effectLst/>
                        </a:rPr>
                        <a:t>INFORMACIÓN </a:t>
                      </a:r>
                      <a:r>
                        <a:rPr lang="es-GT" sz="800" u="none" strike="noStrike" dirty="0">
                          <a:effectLst/>
                        </a:rPr>
                        <a:t>GENERAL</a:t>
                      </a:r>
                      <a:endParaRPr lang="es-G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6588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DEPARTAMENTO</a:t>
                      </a:r>
                      <a:endParaRPr lang="es-GT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MUNICIPIOS</a:t>
                      </a:r>
                      <a:endParaRPr lang="es-GT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AGENCIAS</a:t>
                      </a:r>
                      <a:endParaRPr lang="es-GT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COMUNIDADES</a:t>
                      </a:r>
                      <a:endParaRPr lang="es-GT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CADER</a:t>
                      </a:r>
                      <a:endParaRPr lang="es-GT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GT" sz="2000" b="1" u="none" strike="noStrike" dirty="0">
                          <a:effectLst/>
                        </a:rPr>
                        <a:t>Promotores(as)</a:t>
                      </a:r>
                      <a:endParaRPr lang="es-G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u="none" strike="noStrike" dirty="0" smtClean="0">
                          <a:effectLst/>
                        </a:rPr>
                        <a:t>Familias</a:t>
                      </a:r>
                    </a:p>
                    <a:p>
                      <a:pPr algn="ctr" fontAlgn="ctr"/>
                      <a:r>
                        <a:rPr lang="es-GT" sz="1400" b="1" u="none" strike="noStrike" dirty="0" smtClean="0">
                          <a:effectLst/>
                        </a:rPr>
                        <a:t>Participantes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9753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000" b="1" u="none" strike="noStrike" dirty="0">
                          <a:effectLst/>
                        </a:rPr>
                        <a:t>M</a:t>
                      </a:r>
                      <a:endParaRPr lang="es-G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000" b="1" u="none" strike="noStrike" dirty="0">
                          <a:effectLst/>
                        </a:rPr>
                        <a:t>H</a:t>
                      </a:r>
                      <a:endParaRPr lang="es-G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000" b="1" u="none" strike="noStrike" dirty="0">
                          <a:effectLst/>
                        </a:rPr>
                        <a:t>Total</a:t>
                      </a:r>
                      <a:endParaRPr lang="es-G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u="none" strike="noStrike" dirty="0">
                          <a:effectLst/>
                        </a:rPr>
                        <a:t>Total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Guatemala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17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17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304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333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138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195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333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5,803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El Progreso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178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189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39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150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189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3,609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Sacatepequez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16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16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91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304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152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152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304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5,314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Chimaltenango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16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16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273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444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174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258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444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7,630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Escuintla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279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318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119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199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318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7,492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Santa Rosa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284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394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195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199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394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8,802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Sololá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188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292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180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112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292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4,353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Totonicapan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157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190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153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190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4,211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Quetzaltenango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416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611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433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178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611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7,810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Suchitepequez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21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211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670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320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350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670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16,429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Retalhuleu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102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226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116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110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226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3,231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San Marcos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562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666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292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374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666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13,044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92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Huehuetenango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555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860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450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410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860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17,667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Quiche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487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612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235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377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612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13,609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Baja Verapaz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338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522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310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212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522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6,648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Alta Verapaz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413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413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80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333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413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7,752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Peten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292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292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49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243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292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8,527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Izabal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5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5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236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298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67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230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298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6,367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Zacapa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10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155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288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124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164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288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4,598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Chiquimula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313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331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109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222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331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10,427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9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Jalapa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118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129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92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129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2,157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5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Jutiapa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17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185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599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145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328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>
                          <a:effectLst/>
                        </a:rPr>
                        <a:t>599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u="none" strike="noStrike" dirty="0">
                          <a:effectLst/>
                        </a:rPr>
                        <a:t>8,297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77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TOTALES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338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334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6,137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8,981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3,917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4,925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8,981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u="none" strike="noStrike" dirty="0">
                          <a:effectLst/>
                        </a:rPr>
                        <a:t>173,777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71506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752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932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SNER:  Sistema nacional de extensión rural</a:t>
            </a:r>
            <a:br>
              <a:rPr lang="es-MX" sz="3600" dirty="0" smtClean="0"/>
            </a:br>
            <a:r>
              <a:rPr lang="es-GT" sz="3200" b="1" i="1" dirty="0"/>
              <a:t> Conjunto articulado de actores que </a:t>
            </a:r>
            <a:r>
              <a:rPr lang="es-GT" sz="3200" b="1" i="1" dirty="0" smtClean="0"/>
              <a:t>hacemos extensión</a:t>
            </a:r>
            <a:endParaRPr lang="es-GT" sz="36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21866" y="1196752"/>
            <a:ext cx="7666558" cy="5373216"/>
            <a:chOff x="909" y="6479"/>
            <a:chExt cx="9720" cy="5403"/>
          </a:xfrm>
        </p:grpSpPr>
        <p:sp>
          <p:nvSpPr>
            <p:cNvPr id="4100" name="Oval 4"/>
            <p:cNvSpPr>
              <a:spLocks noChangeArrowheads="1"/>
            </p:cNvSpPr>
            <p:nvPr/>
          </p:nvSpPr>
          <p:spPr bwMode="auto">
            <a:xfrm>
              <a:off x="3009" y="8612"/>
              <a:ext cx="5460" cy="1425"/>
            </a:xfrm>
            <a:prstGeom prst="ellipse">
              <a:avLst/>
            </a:prstGeom>
            <a:solidFill>
              <a:srgbClr val="EAF1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 sz="2400"/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3999" y="9006"/>
              <a:ext cx="3465" cy="659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Sujeto priorizado PNDRI</a:t>
              </a:r>
              <a:endPara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(familias campesinas)</a:t>
              </a:r>
              <a:endParaRPr kumimoji="0" lang="es-G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4017" y="8634"/>
              <a:ext cx="3387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Promotorías comunitarias</a:t>
              </a:r>
              <a:endParaRPr kumimoji="0" lang="es-G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2274" y="7979"/>
              <a:ext cx="6945" cy="2718"/>
            </a:xfrm>
            <a:prstGeom prst="ellipse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 sz="2400"/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4332" y="8039"/>
              <a:ext cx="2817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Agencias de Extensión</a:t>
              </a:r>
              <a:endParaRPr kumimoji="0" lang="es-GT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3744" y="9977"/>
              <a:ext cx="396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Entidades locales de desarrollo rural</a:t>
              </a:r>
              <a:endParaRPr kumimoji="0" lang="es-GT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909" y="6479"/>
              <a:ext cx="9720" cy="5403"/>
            </a:xfrm>
            <a:prstGeom prst="ellips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 sz="2400"/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3294" y="7127"/>
              <a:ext cx="5025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Entidades nacionales</a:t>
              </a:r>
              <a:r>
                <a:rPr kumimoji="0" lang="es-ES" b="1" i="0" u="none" strike="noStrike" cap="none" normalizeH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 y</a:t>
              </a: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 regionales del MAGA (direcciones, institutos, sedes)</a:t>
              </a:r>
              <a:endParaRPr kumimoji="0" lang="es-GT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927" y="7874"/>
              <a:ext cx="2157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Academia con investigación y Extensión</a:t>
              </a:r>
              <a:endParaRPr kumimoji="0" lang="es-GT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6834" y="10472"/>
              <a:ext cx="2205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Empresas y ONG involucradas en DR</a:t>
              </a:r>
              <a:endParaRPr kumimoji="0" lang="es-GT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1734" y="10247"/>
              <a:ext cx="2250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Organizaciones campesinas </a:t>
              </a:r>
              <a:endParaRPr kumimoji="0" lang="es-GT" sz="2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4344" y="10907"/>
              <a:ext cx="279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Sector político con influencia territorial</a:t>
              </a:r>
              <a:endParaRPr kumimoji="0" lang="es-GT" sz="2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8724" y="8012"/>
              <a:ext cx="1590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Cooperación Internacional en DR </a:t>
              </a:r>
              <a:endParaRPr kumimoji="0" lang="es-GT" sz="2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1"/>
          <p:cNvSpPr txBox="1">
            <a:spLocks noChangeArrowheads="1"/>
          </p:cNvSpPr>
          <p:nvPr/>
        </p:nvSpPr>
        <p:spPr bwMode="auto">
          <a:xfrm>
            <a:off x="5254625" y="1414463"/>
            <a:ext cx="2984500" cy="2303462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tx2">
                  <a:alpha val="70000"/>
                </a:schemeClr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tIns="766800"/>
          <a:lstStyle/>
          <a:p>
            <a:pPr algn="ctr"/>
            <a:r>
              <a:rPr lang="es-MX">
                <a:solidFill>
                  <a:srgbClr val="000099"/>
                </a:solidFill>
                <a:latin typeface="Arial Narrow" pitchFamily="34" charset="0"/>
              </a:rPr>
              <a:t>Población media</a:t>
            </a:r>
            <a:endParaRPr lang="es-ES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6" name="Text Box 92"/>
          <p:cNvSpPr txBox="1">
            <a:spLocks noChangeArrowheads="1"/>
          </p:cNvSpPr>
          <p:nvPr/>
        </p:nvSpPr>
        <p:spPr bwMode="auto">
          <a:xfrm>
            <a:off x="1403350" y="1414463"/>
            <a:ext cx="3854450" cy="2305050"/>
          </a:xfrm>
          <a:prstGeom prst="rect">
            <a:avLst/>
          </a:prstGeom>
          <a:solidFill>
            <a:srgbClr val="FFCC66">
              <a:alpha val="7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tIns="658800"/>
          <a:lstStyle/>
          <a:p>
            <a:pPr algn="r"/>
            <a:r>
              <a:rPr lang="es-ES">
                <a:solidFill>
                  <a:srgbClr val="800080"/>
                </a:solidFill>
                <a:latin typeface="Arial Narrow" pitchFamily="34" charset="0"/>
              </a:rPr>
              <a:t>Familias </a:t>
            </a:r>
            <a:r>
              <a:rPr lang="es-ES" sz="2000">
                <a:solidFill>
                  <a:srgbClr val="800080"/>
                </a:solidFill>
                <a:latin typeface="Arial Narrow" pitchFamily="34" charset="0"/>
              </a:rPr>
              <a:t>pobres</a:t>
            </a:r>
          </a:p>
          <a:p>
            <a:pPr algn="r"/>
            <a:r>
              <a:rPr lang="es-ES" altLang="zh-CN">
                <a:solidFill>
                  <a:schemeClr val="accent2"/>
                </a:solidFill>
                <a:ea typeface="SimSun" pitchFamily="2" charset="-122"/>
              </a:rPr>
              <a:t>53.71%</a:t>
            </a:r>
            <a:endParaRPr lang="es-ES">
              <a:solidFill>
                <a:schemeClr val="accent2"/>
              </a:solidFill>
            </a:endParaRP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1403350" y="1412776"/>
            <a:ext cx="1954213" cy="1438275"/>
          </a:xfrm>
          <a:prstGeom prst="rect">
            <a:avLst/>
          </a:prstGeom>
          <a:gradFill rotWithShape="1">
            <a:gsLst>
              <a:gs pos="0">
                <a:srgbClr val="FF0000">
                  <a:alpha val="70000"/>
                </a:srgbClr>
              </a:gs>
              <a:gs pos="100000">
                <a:srgbClr val="FFCC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200">
                <a:solidFill>
                  <a:srgbClr val="800080"/>
                </a:solidFill>
                <a:latin typeface="Arial Narrow" pitchFamily="34" charset="0"/>
              </a:rPr>
              <a:t>Familias extremadamente pobres</a:t>
            </a:r>
          </a:p>
          <a:p>
            <a:pPr algn="ctr"/>
            <a:r>
              <a:rPr lang="es-ES" altLang="zh-CN">
                <a:ea typeface="SimSun" pitchFamily="2" charset="-122"/>
              </a:rPr>
              <a:t>13.33%</a:t>
            </a:r>
            <a:endParaRPr lang="es-ES"/>
          </a:p>
        </p:txBody>
      </p:sp>
      <p:sp>
        <p:nvSpPr>
          <p:cNvPr id="8" name="Text Box 94"/>
          <p:cNvSpPr txBox="1">
            <a:spLocks noChangeArrowheads="1"/>
          </p:cNvSpPr>
          <p:nvPr/>
        </p:nvSpPr>
        <p:spPr bwMode="auto">
          <a:xfrm>
            <a:off x="8238858" y="1414264"/>
            <a:ext cx="772979" cy="2305050"/>
          </a:xfrm>
          <a:prstGeom prst="rect">
            <a:avLst/>
          </a:prstGeom>
          <a:gradFill rotWithShape="1">
            <a:gsLst>
              <a:gs pos="0">
                <a:srgbClr val="00CC99">
                  <a:alpha val="46001"/>
                </a:srgbClr>
              </a:gs>
              <a:gs pos="100000">
                <a:srgbClr val="FFFFFF">
                  <a:alpha val="49001"/>
                </a:srgbClr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vert="vert270" tIns="766800" anchor="ctr" anchorCtr="1"/>
          <a:lstStyle/>
          <a:p>
            <a:pPr algn="ctr">
              <a:defRPr/>
            </a:pPr>
            <a:r>
              <a:rPr lang="es-MX" sz="1600" dirty="0">
                <a:solidFill>
                  <a:srgbClr val="0033CC"/>
                </a:solidFill>
                <a:latin typeface="Arial Narrow" pitchFamily="34" charset="0"/>
              </a:rPr>
              <a:t>Población acomodada</a:t>
            </a:r>
            <a:r>
              <a:rPr lang="es-MX" sz="1600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endParaRPr lang="es-ES" sz="1600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403350" y="1414463"/>
            <a:ext cx="7632700" cy="2303462"/>
          </a:xfrm>
          <a:prstGeom prst="rtTriangle">
            <a:avLst/>
          </a:prstGeom>
          <a:solidFill>
            <a:srgbClr val="006600">
              <a:alpha val="1803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58888" y="3644900"/>
            <a:ext cx="4000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sz="1600" b="1" i="1">
                <a:solidFill>
                  <a:srgbClr val="006600"/>
                </a:solidFill>
                <a:latin typeface="Garamond" pitchFamily="18" charset="0"/>
              </a:rPr>
              <a:t>Población rural (51.52%, ENCOVI 2011)</a:t>
            </a:r>
            <a:endParaRPr lang="es-ES" sz="1600" b="1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65938" y="1123950"/>
            <a:ext cx="2314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MX" sz="1600" b="1" i="1">
                <a:latin typeface="Garamond" pitchFamily="18" charset="0"/>
              </a:rPr>
              <a:t>Población urbana</a:t>
            </a:r>
            <a:endParaRPr lang="es-ES" sz="1600" b="1">
              <a:latin typeface="Garamond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47813" y="836613"/>
            <a:ext cx="54721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1600" kern="0" dirty="0">
                <a:latin typeface="+mj-lt"/>
                <a:ea typeface="+mj-ea"/>
                <a:cs typeface="+mj-cs"/>
              </a:rPr>
              <a:t>Guatemala:  </a:t>
            </a:r>
            <a:r>
              <a:rPr lang="es-MX" sz="1600" b="1" i="1" dirty="0">
                <a:latin typeface="Arial" charset="0"/>
              </a:rPr>
              <a:t>Esquema básico de población</a:t>
            </a:r>
            <a:r>
              <a:rPr lang="es-ES" sz="1600" kern="0" dirty="0">
                <a:latin typeface="+mj-lt"/>
                <a:ea typeface="+mj-ea"/>
                <a:cs typeface="+mj-cs"/>
              </a:rPr>
              <a:t>*</a:t>
            </a:r>
          </a:p>
        </p:txBody>
      </p:sp>
      <p:sp>
        <p:nvSpPr>
          <p:cNvPr id="13" name="11 Rectángulo"/>
          <p:cNvSpPr>
            <a:spLocks noChangeArrowheads="1"/>
          </p:cNvSpPr>
          <p:nvPr/>
        </p:nvSpPr>
        <p:spPr bwMode="auto">
          <a:xfrm>
            <a:off x="2267744" y="4578977"/>
            <a:ext cx="5328592" cy="1874359"/>
          </a:xfrm>
          <a:prstGeom prst="rect">
            <a:avLst/>
          </a:prstGeom>
          <a:solidFill>
            <a:srgbClr val="C6FED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s-ES" altLang="zh-CN" sz="2800" kern="0" dirty="0" err="1">
                <a:latin typeface="Arial Narrow" pitchFamily="34" charset="0"/>
                <a:ea typeface="+mj-ea"/>
                <a:cs typeface="+mj-cs"/>
              </a:rPr>
              <a:t>Area</a:t>
            </a:r>
            <a:r>
              <a:rPr lang="es-ES" altLang="zh-CN" sz="2800" kern="0" dirty="0">
                <a:latin typeface="Arial Narrow" pitchFamily="34" charset="0"/>
                <a:ea typeface="+mj-ea"/>
                <a:cs typeface="+mj-cs"/>
              </a:rPr>
              <a:t> rural:  </a:t>
            </a:r>
          </a:p>
          <a:p>
            <a:pPr marL="263525" indent="-263525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1525" algn="r"/>
              </a:tabLst>
              <a:defRPr/>
            </a:pPr>
            <a:r>
              <a:rPr lang="es-ES" altLang="zh-CN" sz="2800" kern="0" dirty="0">
                <a:latin typeface="Arial Narrow" pitchFamily="34" charset="0"/>
                <a:ea typeface="+mj-ea"/>
                <a:cs typeface="+mj-cs"/>
              </a:rPr>
              <a:t>Total hogares:	</a:t>
            </a:r>
            <a:r>
              <a:rPr lang="es-ES" altLang="zh-CN" sz="2800" kern="0" dirty="0" smtClean="0">
                <a:latin typeface="Arial Narrow" pitchFamily="34" charset="0"/>
                <a:ea typeface="+mj-ea"/>
                <a:cs typeface="+mj-cs"/>
              </a:rPr>
              <a:t>	1,402,957 </a:t>
            </a:r>
            <a:endParaRPr lang="es-ES" altLang="zh-CN" sz="2800" kern="0" dirty="0">
              <a:latin typeface="Arial Narrow" pitchFamily="34" charset="0"/>
              <a:ea typeface="+mj-ea"/>
              <a:cs typeface="+mj-cs"/>
            </a:endParaRPr>
          </a:p>
          <a:p>
            <a:pPr marL="263525" indent="-263525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1525" algn="r"/>
              </a:tabLst>
              <a:defRPr/>
            </a:pPr>
            <a:r>
              <a:rPr lang="es-ES" altLang="zh-CN" sz="2800" kern="0" dirty="0">
                <a:latin typeface="Arial Narrow" pitchFamily="34" charset="0"/>
                <a:ea typeface="+mj-ea"/>
                <a:cs typeface="+mj-cs"/>
              </a:rPr>
              <a:t>Hogares pobres: 	</a:t>
            </a:r>
            <a:r>
              <a:rPr lang="es-ES" altLang="zh-CN" sz="2800" kern="0" dirty="0" smtClean="0">
                <a:latin typeface="Arial Narrow" pitchFamily="34" charset="0"/>
                <a:ea typeface="+mj-ea"/>
                <a:cs typeface="+mj-cs"/>
              </a:rPr>
              <a:t>	62</a:t>
            </a:r>
            <a:r>
              <a:rPr lang="es-ES" altLang="zh-CN" sz="2800" kern="0" dirty="0">
                <a:latin typeface="Arial Narrow" pitchFamily="34" charset="0"/>
                <a:ea typeface="+mj-ea"/>
                <a:cs typeface="+mj-cs"/>
              </a:rPr>
              <a:t>% </a:t>
            </a:r>
          </a:p>
          <a:p>
            <a:pPr marL="263525" indent="-263525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311525" algn="r"/>
              </a:tabLst>
              <a:defRPr/>
            </a:pPr>
            <a:r>
              <a:rPr lang="es-ES" altLang="zh-CN" sz="2800" kern="0" dirty="0">
                <a:latin typeface="Arial Narrow" pitchFamily="34" charset="0"/>
                <a:ea typeface="+mj-ea"/>
                <a:cs typeface="+mj-cs"/>
              </a:rPr>
              <a:t>Extremadamente pobres:  </a:t>
            </a:r>
            <a:r>
              <a:rPr lang="es-ES" altLang="zh-CN" sz="2800" kern="0" dirty="0" smtClean="0">
                <a:latin typeface="Arial Narrow" pitchFamily="34" charset="0"/>
              </a:rPr>
              <a:t>16 </a:t>
            </a:r>
            <a:r>
              <a:rPr lang="es-ES" altLang="zh-CN" sz="2800" kern="0" dirty="0">
                <a:latin typeface="Arial Narrow" pitchFamily="34" charset="0"/>
              </a:rPr>
              <a:t>% </a:t>
            </a:r>
            <a:r>
              <a:rPr lang="es-ES" altLang="zh-CN" sz="2800" kern="0" dirty="0">
                <a:latin typeface="Arial Narrow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0" y="6608763"/>
            <a:ext cx="2843213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200" kern="0" dirty="0">
                <a:latin typeface="+mn-lt"/>
              </a:rPr>
              <a:t>* Con datos de ENCOVI 2011</a:t>
            </a:r>
            <a:endParaRPr lang="es-GT" sz="1200" dirty="0"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1"/>
            <a:ext cx="914400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b="1" dirty="0" smtClean="0"/>
              <a:t>¿Desarrollo rural… Por qué?</a:t>
            </a:r>
            <a:br>
              <a:rPr lang="es-GT" b="1" dirty="0" smtClean="0"/>
            </a:br>
            <a:endParaRPr lang="es-GT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99392"/>
            <a:ext cx="195416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11" grpId="0"/>
      <p:bldP spid="13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564904"/>
            <a:ext cx="8143900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s-GT" sz="4800" dirty="0" smtClean="0"/>
              <a:t>¡Muchas gracias!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857232"/>
            <a:ext cx="86439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POLÍTICA NACIONAL DE DESARROLLO RURAL INTEGRAL </a:t>
            </a:r>
          </a:p>
          <a:p>
            <a:pPr algn="ctr"/>
            <a:r>
              <a:rPr lang="en-US" sz="2800" b="1" dirty="0" smtClean="0"/>
              <a:t>-PNDRI-</a:t>
            </a:r>
            <a:endParaRPr lang="en-US" b="1" dirty="0" smtClean="0"/>
          </a:p>
          <a:p>
            <a:pPr algn="ctr"/>
            <a:endParaRPr lang="en-US" sz="1200" b="1" dirty="0" smtClean="0"/>
          </a:p>
          <a:p>
            <a:pPr algn="ctr"/>
            <a:r>
              <a:rPr lang="en-US" sz="1600" b="1" dirty="0" err="1" smtClean="0"/>
              <a:t>Consensuada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por</a:t>
            </a:r>
            <a:r>
              <a:rPr lang="en-US" sz="1600" b="1" dirty="0" smtClean="0"/>
              <a:t>:</a:t>
            </a:r>
          </a:p>
          <a:p>
            <a:endParaRPr lang="es-ES" sz="1600" b="1" dirty="0" smtClean="0"/>
          </a:p>
          <a:p>
            <a:pPr algn="ctr"/>
            <a:r>
              <a:rPr lang="es-ES" sz="1600" b="1" dirty="0" smtClean="0"/>
              <a:t>ADRI: AGER, AEMADIHIQ</a:t>
            </a:r>
            <a:r>
              <a:rPr lang="es-ES" sz="1600" b="1" u="sng" dirty="0" smtClean="0"/>
              <a:t>, ALIANZA DE MUJERES RURALES</a:t>
            </a:r>
            <a:r>
              <a:rPr lang="es-ES" sz="1600" b="1" dirty="0" smtClean="0"/>
              <a:t>,</a:t>
            </a:r>
          </a:p>
          <a:p>
            <a:pPr algn="ctr"/>
            <a:r>
              <a:rPr lang="en-US" sz="1600" b="1" u="sng" dirty="0" smtClean="0"/>
              <a:t>ASOREMA</a:t>
            </a:r>
            <a:r>
              <a:rPr lang="en-US" sz="1600" b="1" dirty="0" smtClean="0"/>
              <a:t>, CCDA, CM TIERRAS, CNAIC, CNOC, CNP TIERRA, IDEARCONGCOOP,</a:t>
            </a:r>
          </a:p>
          <a:p>
            <a:pPr algn="ctr"/>
            <a:r>
              <a:rPr lang="en-US" sz="1600" b="1" u="sng" dirty="0" smtClean="0"/>
              <a:t>FACULTAD DE AGRONOMIA USAC</a:t>
            </a:r>
            <a:r>
              <a:rPr lang="en-US" sz="1600" b="1" dirty="0" smtClean="0"/>
              <a:t>, </a:t>
            </a:r>
            <a:r>
              <a:rPr lang="en-US" sz="1600" b="1" u="sng" dirty="0" smtClean="0"/>
              <a:t>FEDECOCAGUA</a:t>
            </a:r>
            <a:r>
              <a:rPr lang="en-US" sz="1600" b="1" dirty="0" smtClean="0"/>
              <a:t>,</a:t>
            </a:r>
          </a:p>
          <a:p>
            <a:pPr algn="ctr"/>
            <a:r>
              <a:rPr lang="es-ES" sz="1600" b="1" u="sng" dirty="0" smtClean="0"/>
              <a:t>FLACSO</a:t>
            </a:r>
            <a:r>
              <a:rPr lang="es-ES" sz="1600" b="1" dirty="0" smtClean="0"/>
              <a:t>, </a:t>
            </a:r>
            <a:r>
              <a:rPr lang="es-ES" sz="1600" b="1" u="sng" dirty="0" smtClean="0"/>
              <a:t>FUNDACION GUILLERMO TORIELLO</a:t>
            </a:r>
            <a:r>
              <a:rPr lang="es-ES" sz="1600" b="1" dirty="0" smtClean="0"/>
              <a:t>, INCIDE, MOVIMIENTO</a:t>
            </a:r>
          </a:p>
          <a:p>
            <a:pPr algn="ctr"/>
            <a:r>
              <a:rPr lang="es-ES" sz="1600" b="1" dirty="0" smtClean="0"/>
              <a:t>PARA EL DESARROLLO RURAL, </a:t>
            </a:r>
            <a:r>
              <a:rPr lang="es-ES" sz="1600" b="1" u="sng" dirty="0" smtClean="0"/>
              <a:t>PASTORAL DE LA TIERRA NACIONAL Y</a:t>
            </a:r>
          </a:p>
          <a:p>
            <a:pPr algn="ctr"/>
            <a:r>
              <a:rPr lang="en-US" sz="1600" b="1" u="sng" dirty="0" smtClean="0"/>
              <a:t>PLATAFORMA AGRARIA</a:t>
            </a:r>
          </a:p>
          <a:p>
            <a:pPr algn="ctr"/>
            <a:r>
              <a:rPr lang="en-US" sz="1600" b="1" dirty="0" smtClean="0"/>
              <a:t>MOSGUA: ANOCDG, CNSP, PASTORAL CAMPESINA, FESITRASMAR,</a:t>
            </a:r>
          </a:p>
          <a:p>
            <a:pPr algn="ctr"/>
            <a:r>
              <a:rPr lang="es-ES" sz="1600" b="1" dirty="0" smtClean="0"/>
              <a:t>FUNDACIÓN TURCIOS LIMA, </a:t>
            </a:r>
            <a:r>
              <a:rPr lang="es-ES" sz="1600" b="1" u="sng" dirty="0" smtClean="0"/>
              <a:t>CEMAT/FORO VERDE</a:t>
            </a:r>
            <a:r>
              <a:rPr lang="es-ES" sz="1600" b="1" dirty="0" smtClean="0"/>
              <a:t>, </a:t>
            </a:r>
            <a:r>
              <a:rPr lang="es-ES" sz="1600" b="1" u="sng" dirty="0" smtClean="0"/>
              <a:t>ALIANZA CAMPESINA</a:t>
            </a:r>
          </a:p>
          <a:p>
            <a:pPr algn="ctr"/>
            <a:r>
              <a:rPr lang="en-US" sz="1600" b="1" u="sng" dirty="0" smtClean="0"/>
              <a:t>DE COMUNIDADES INDÍGENAS</a:t>
            </a:r>
            <a:r>
              <a:rPr lang="en-US" sz="1600" b="1" dirty="0" smtClean="0"/>
              <a:t>, FRENTE CAMPESINO MAYA-NORTE,</a:t>
            </a:r>
          </a:p>
          <a:p>
            <a:pPr algn="ctr"/>
            <a:r>
              <a:rPr lang="es-ES" sz="1600" b="1" dirty="0" smtClean="0"/>
              <a:t>FRENTE CAMPESINO SUR, </a:t>
            </a:r>
            <a:r>
              <a:rPr lang="es-ES" sz="1600" b="1" u="sng" dirty="0" smtClean="0"/>
              <a:t>RED NACIONAL DE MUJERES</a:t>
            </a:r>
            <a:r>
              <a:rPr lang="es-ES" sz="1600" b="1" dirty="0" smtClean="0"/>
              <a:t>, ACUS, UCG,</a:t>
            </a:r>
          </a:p>
          <a:p>
            <a:pPr algn="ctr"/>
            <a:r>
              <a:rPr lang="en-US" sz="1600" b="1" dirty="0" smtClean="0"/>
              <a:t>CONIC, UNAC-MIC</a:t>
            </a:r>
          </a:p>
          <a:p>
            <a:pPr algn="ctr"/>
            <a:r>
              <a:rPr lang="en-US" sz="1600" b="1" dirty="0" smtClean="0"/>
              <a:t>Y</a:t>
            </a:r>
          </a:p>
          <a:p>
            <a:pPr algn="ctr"/>
            <a:r>
              <a:rPr lang="es-ES" sz="1600" b="1" dirty="0" smtClean="0"/>
              <a:t>GOBIERNO DE LA REPÚBLICA DE GUATEMALA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Guatemala, mayo de 2009</a:t>
            </a:r>
            <a:endParaRPr lang="en-US" sz="1600" dirty="0"/>
          </a:p>
        </p:txBody>
      </p:sp>
      <p:sp>
        <p:nvSpPr>
          <p:cNvPr id="5" name="4 Rectángulo"/>
          <p:cNvSpPr/>
          <p:nvPr/>
        </p:nvSpPr>
        <p:spPr>
          <a:xfrm>
            <a:off x="0" y="1"/>
            <a:ext cx="914400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b="1" dirty="0" smtClean="0"/>
              <a:t>¿Desarrollo rural… a partir de qué?</a:t>
            </a:r>
            <a:br>
              <a:rPr lang="es-GT" b="1" dirty="0" smtClean="0"/>
            </a:br>
            <a:endParaRPr lang="es-GT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Marco conceptual</a:t>
            </a:r>
            <a:endParaRPr lang="es-GT" sz="1600" dirty="0" smtClean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332656"/>
            <a:ext cx="8532440" cy="538609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3200" b="1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Agricultura </a:t>
            </a:r>
            <a:r>
              <a:rPr lang="es-MX" sz="32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familiar</a:t>
            </a:r>
          </a:p>
          <a:p>
            <a:r>
              <a:rPr lang="es-GT" sz="24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*</a:t>
            </a:r>
            <a:r>
              <a:rPr lang="es-GT" sz="26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Producción agrícola caracterizada </a:t>
            </a:r>
            <a:r>
              <a:rPr lang="es-GT" sz="2600" b="1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por:</a:t>
            </a:r>
          </a:p>
          <a:p>
            <a:pPr marL="263525" indent="-263525">
              <a:buFont typeface="Arial" pitchFamily="34" charset="0"/>
              <a:buChar char="•"/>
              <a:tabLst>
                <a:tab pos="442913" algn="l"/>
              </a:tabLst>
            </a:pPr>
            <a:r>
              <a:rPr lang="es-GT" sz="24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Uso </a:t>
            </a:r>
            <a:r>
              <a:rPr lang="es-GT" sz="2400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preponderante de </a:t>
            </a:r>
            <a:r>
              <a:rPr lang="es-GT" sz="2400" u="sng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fuerza de trabajo familiar</a:t>
            </a:r>
            <a:r>
              <a:rPr lang="es-GT" sz="2400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, con participación directa del jefe y jefa de familia en el proceso productivo</a:t>
            </a:r>
            <a:r>
              <a:rPr lang="es-GT" sz="24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;</a:t>
            </a:r>
          </a:p>
          <a:p>
            <a:pPr marL="263525" indent="-263525">
              <a:buFont typeface="Arial" pitchFamily="34" charset="0"/>
              <a:buChar char="•"/>
              <a:tabLst>
                <a:tab pos="442913" algn="l"/>
              </a:tabLst>
            </a:pPr>
            <a:r>
              <a:rPr lang="es-GT" sz="24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Acceso limitado a tierra y capital;</a:t>
            </a:r>
            <a:endParaRPr lang="es-GT" sz="2400" dirty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pPr marL="263525" indent="-263525">
              <a:buFont typeface="Arial" pitchFamily="34" charset="0"/>
              <a:buChar char="•"/>
              <a:tabLst>
                <a:tab pos="442913" algn="l"/>
              </a:tabLst>
            </a:pPr>
            <a:r>
              <a:rPr lang="es-GT" sz="2400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Principal fuente de ingresos del núcleo familiar, complementado con otras actividades </a:t>
            </a:r>
            <a:r>
              <a:rPr lang="es-GT" sz="24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dentro </a:t>
            </a:r>
            <a:r>
              <a:rPr lang="es-GT" sz="2400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y fuera de la unidad familiar</a:t>
            </a:r>
            <a:r>
              <a:rPr lang="es-GT" sz="24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. </a:t>
            </a:r>
          </a:p>
          <a:p>
            <a:pPr marL="263525" indent="-263525">
              <a:tabLst>
                <a:tab pos="442913" algn="l"/>
              </a:tabLst>
            </a:pPr>
            <a:endParaRPr lang="es-GT" sz="2400" dirty="0" smtClean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pPr marL="342900" indent="-342900"/>
            <a:r>
              <a:rPr lang="es-GT" sz="24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**Producción agrícola a pequeña escala, desarrollada en fincas que son unidades domésticas de producción y consumo, con </a:t>
            </a:r>
            <a:r>
              <a:rPr lang="es-GT" sz="2400" u="sng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mano de obra familiar no remunerada </a:t>
            </a:r>
            <a:r>
              <a:rPr lang="es-GT" sz="24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como principal fuerza laboral.</a:t>
            </a:r>
            <a:endParaRPr lang="es-GT" sz="2400" dirty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9144000" cy="764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263525" indent="-263525">
              <a:spcBef>
                <a:spcPct val="0"/>
              </a:spcBef>
            </a:pPr>
            <a:r>
              <a:rPr lang="es-MX" sz="1600" dirty="0" smtClean="0">
                <a:solidFill>
                  <a:srgbClr val="C0504D"/>
                </a:solidFill>
              </a:rPr>
              <a:t>*	FAO </a:t>
            </a:r>
            <a:r>
              <a:rPr lang="es-MX" sz="1600" dirty="0">
                <a:solidFill>
                  <a:srgbClr val="C0504D"/>
                </a:solidFill>
              </a:rPr>
              <a:t>(Estudio FAO-BID, </a:t>
            </a:r>
            <a:r>
              <a:rPr lang="es-MX" sz="1600" dirty="0" smtClean="0">
                <a:solidFill>
                  <a:srgbClr val="C0504D"/>
                </a:solidFill>
              </a:rPr>
              <a:t>2006; Memoria Reunión Chile)</a:t>
            </a:r>
          </a:p>
          <a:p>
            <a:pPr marL="263525" indent="-263525">
              <a:spcBef>
                <a:spcPct val="0"/>
              </a:spcBef>
            </a:pPr>
            <a:r>
              <a:rPr lang="es-MX" sz="1600" dirty="0" smtClean="0">
                <a:solidFill>
                  <a:srgbClr val="C0504D"/>
                </a:solidFill>
              </a:rPr>
              <a:t>** Programa de Fomento de la Agricultura Familiar para el Fortalecimiento de la Economía Campesina.  Gobierno de Guatemala 2012</a:t>
            </a:r>
            <a:endParaRPr lang="es-GT" sz="1600" dirty="0" smtClean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000" dirty="0" smtClean="0">
                <a:solidFill>
                  <a:prstClr val="white"/>
                </a:solidFill>
              </a:rPr>
              <a:t>Marco  conceptual</a:t>
            </a:r>
            <a:endParaRPr lang="es-GT" sz="1600" dirty="0" smtClean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476672"/>
            <a:ext cx="8892480" cy="5681555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800" dirty="0" smtClean="0">
                <a:solidFill>
                  <a:prstClr val="black"/>
                </a:solidFill>
                <a:latin typeface="Berlin Sans FB Demi" pitchFamily="34" charset="0"/>
              </a:rPr>
              <a:t>Economía </a:t>
            </a:r>
            <a:r>
              <a:rPr lang="es-MX" sz="2800" dirty="0">
                <a:solidFill>
                  <a:prstClr val="black"/>
                </a:solidFill>
                <a:latin typeface="Berlin Sans FB Demi" pitchFamily="34" charset="0"/>
              </a:rPr>
              <a:t>Campesina</a:t>
            </a:r>
            <a:r>
              <a:rPr lang="es-MX" sz="2800" dirty="0" smtClean="0">
                <a:solidFill>
                  <a:prstClr val="black"/>
                </a:solidFill>
                <a:latin typeface="Berlin Sans FB Demi" pitchFamily="34" charset="0"/>
              </a:rPr>
              <a:t>*</a:t>
            </a:r>
          </a:p>
          <a:p>
            <a:pPr>
              <a:spcBef>
                <a:spcPct val="0"/>
              </a:spcBef>
              <a:defRPr/>
            </a:pPr>
            <a:endParaRPr lang="es-MX" sz="2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179388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es-GT" sz="2400" dirty="0">
                <a:solidFill>
                  <a:prstClr val="black"/>
                </a:solidFill>
                <a:latin typeface="Comic Sans MS" pitchFamily="66" charset="0"/>
              </a:rPr>
              <a:t>C</a:t>
            </a:r>
            <a:r>
              <a:rPr lang="es-GT" sz="2400" dirty="0" smtClean="0">
                <a:solidFill>
                  <a:prstClr val="black"/>
                </a:solidFill>
                <a:latin typeface="Comic Sans MS" pitchFamily="66" charset="0"/>
              </a:rPr>
              <a:t>onjunto sistemático de estrategias  y  actividades  que  la  familia  y  la  comunidad  rural  desarrollan,  </a:t>
            </a:r>
          </a:p>
          <a:p>
            <a:pPr marL="179388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es-GT" sz="2400" dirty="0" smtClean="0">
                <a:solidFill>
                  <a:prstClr val="black"/>
                </a:solidFill>
                <a:latin typeface="Comic Sans MS" pitchFamily="66" charset="0"/>
              </a:rPr>
              <a:t>para  lograr  satisfacer sus necesidades vitales materiales y espirituales, </a:t>
            </a:r>
          </a:p>
          <a:p>
            <a:pPr marL="179388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es-GT" sz="2400" dirty="0" smtClean="0">
                <a:solidFill>
                  <a:prstClr val="black"/>
                </a:solidFill>
                <a:latin typeface="Comic Sans MS" pitchFamily="66" charset="0"/>
              </a:rPr>
              <a:t>alcanzar una vida digna, en armonía con territorio y ambiente.</a:t>
            </a:r>
          </a:p>
          <a:p>
            <a:endParaRPr lang="es-GT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s-GT" sz="2400" dirty="0" smtClean="0">
                <a:solidFill>
                  <a:prstClr val="black"/>
                </a:solidFill>
                <a:latin typeface="Comic Sans MS" pitchFamily="66" charset="0"/>
              </a:rPr>
              <a:t>Caracterizada </a:t>
            </a:r>
            <a:r>
              <a:rPr lang="es-GT" sz="2400" dirty="0">
                <a:solidFill>
                  <a:prstClr val="black"/>
                </a:solidFill>
                <a:latin typeface="Comic Sans MS" pitchFamily="66" charset="0"/>
              </a:rPr>
              <a:t>por: 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s-GT" sz="2400" dirty="0">
                <a:solidFill>
                  <a:prstClr val="black"/>
                </a:solidFill>
                <a:latin typeface="Comic Sans MS" pitchFamily="66" charset="0"/>
              </a:rPr>
              <a:t>Trabajo familiar, 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s-GT" sz="2400" dirty="0">
                <a:solidFill>
                  <a:prstClr val="black"/>
                </a:solidFill>
                <a:latin typeface="Comic Sans MS" pitchFamily="66" charset="0"/>
              </a:rPr>
              <a:t>Producción de sus propios alimentos,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s-GT" sz="2400" dirty="0">
                <a:solidFill>
                  <a:prstClr val="black"/>
                </a:solidFill>
                <a:latin typeface="Comic Sans MS" pitchFamily="66" charset="0"/>
              </a:rPr>
              <a:t>Rol central de la mujer en reproducción y fortalecimiento del sistema</a:t>
            </a:r>
            <a:r>
              <a:rPr lang="es-GT" sz="24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r>
              <a:rPr lang="es-GT" sz="2400" i="1" dirty="0" smtClean="0">
                <a:solidFill>
                  <a:prstClr val="black"/>
                </a:solidFill>
                <a:latin typeface="Berlin Sans FB Demi" pitchFamily="34" charset="0"/>
              </a:rPr>
              <a:t>Es poli-activa.  Sus </a:t>
            </a:r>
            <a:r>
              <a:rPr lang="es-GT" sz="2400" i="1" dirty="0">
                <a:solidFill>
                  <a:prstClr val="black"/>
                </a:solidFill>
                <a:latin typeface="Berlin Sans FB Demi" pitchFamily="34" charset="0"/>
              </a:rPr>
              <a:t>expresiones varían  de región en región, </a:t>
            </a:r>
            <a:r>
              <a:rPr lang="es-GT" sz="2400" i="1" dirty="0" smtClean="0">
                <a:solidFill>
                  <a:prstClr val="black"/>
                </a:solidFill>
                <a:latin typeface="Berlin Sans FB Demi" pitchFamily="34" charset="0"/>
              </a:rPr>
              <a:t>según </a:t>
            </a:r>
            <a:r>
              <a:rPr lang="es-GT" sz="2400" i="1" dirty="0">
                <a:solidFill>
                  <a:prstClr val="black"/>
                </a:solidFill>
                <a:latin typeface="Berlin Sans FB Demi" pitchFamily="34" charset="0"/>
              </a:rPr>
              <a:t>elementos socioculturales </a:t>
            </a:r>
            <a:r>
              <a:rPr lang="es-GT" sz="2400" i="1" dirty="0" smtClean="0">
                <a:solidFill>
                  <a:prstClr val="black"/>
                </a:solidFill>
                <a:latin typeface="Berlin Sans FB Demi" pitchFamily="34" charset="0"/>
              </a:rPr>
              <a:t>y </a:t>
            </a:r>
            <a:r>
              <a:rPr lang="es-GT" sz="2400" i="1" dirty="0">
                <a:solidFill>
                  <a:prstClr val="black"/>
                </a:solidFill>
                <a:latin typeface="Berlin Sans FB Demi" pitchFamily="34" charset="0"/>
              </a:rPr>
              <a:t>factores físicos del entorno.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MX" sz="1600" dirty="0" smtClean="0">
                <a:solidFill>
                  <a:srgbClr val="C0504D"/>
                </a:solidFill>
              </a:rPr>
              <a:t>* </a:t>
            </a:r>
            <a:r>
              <a:rPr lang="es-GT" sz="1600" dirty="0">
                <a:solidFill>
                  <a:srgbClr val="C0504D"/>
                </a:solidFill>
              </a:rPr>
              <a:t>Plan para activar y adecuar la PNDRI </a:t>
            </a:r>
            <a:r>
              <a:rPr lang="es-MX" sz="1600" dirty="0">
                <a:solidFill>
                  <a:srgbClr val="C0504D"/>
                </a:solidFill>
              </a:rPr>
              <a:t>. </a:t>
            </a:r>
            <a:r>
              <a:rPr lang="es-GT" sz="1600" dirty="0">
                <a:solidFill>
                  <a:srgbClr val="C0504D"/>
                </a:solidFill>
              </a:rPr>
              <a:t>Comisión Presidencial de Promoción de la Economía Campesina, </a:t>
            </a:r>
            <a:r>
              <a:rPr lang="es-GT" sz="1600" dirty="0" smtClean="0">
                <a:solidFill>
                  <a:srgbClr val="C0504D"/>
                </a:solidFill>
              </a:rPr>
              <a:t>Comisionado </a:t>
            </a:r>
            <a:r>
              <a:rPr lang="es-GT" sz="1600" dirty="0">
                <a:solidFill>
                  <a:srgbClr val="C0504D"/>
                </a:solidFill>
              </a:rPr>
              <a:t>Presidencial para el Desarrollo Rural Integral, 2012.</a:t>
            </a:r>
          </a:p>
        </p:txBody>
      </p:sp>
    </p:spTree>
    <p:extLst>
      <p:ext uri="{BB962C8B-B14F-4D97-AF65-F5344CB8AC3E}">
        <p14:creationId xmlns:p14="http://schemas.microsoft.com/office/powerpoint/2010/main" val="38002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anchor="ctr"/>
          <a:lstStyle/>
          <a:p>
            <a:pPr marL="177800" indent="-177800">
              <a:defRPr/>
            </a:pP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* </a:t>
            </a:r>
            <a:r>
              <a:rPr lang="es-GT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Plan para activar y adecuar la PNDRI </a:t>
            </a: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Presidencia de la República de Guatemala, </a:t>
            </a:r>
            <a:r>
              <a:rPr lang="es-GT" sz="1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2012</a:t>
            </a:r>
            <a:r>
              <a:rPr lang="es-GT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s-GT" sz="16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Seguimiento PESA 2010\COSUR 2010\FOTOS\COSECHAS MAIZ\DSC00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166327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0"/>
            <a:ext cx="1640417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88426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VISITA 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0"/>
            <a:ext cx="168835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produccion maria do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3491" y="0"/>
            <a:ext cx="1268749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 descr="MILPA Y NO MILPA 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710478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179512" y="1760617"/>
            <a:ext cx="8964488" cy="310854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es-MX" sz="2800" dirty="0">
                <a:latin typeface="Berlin Sans FB Demi" pitchFamily="34" charset="0"/>
                <a:ea typeface="+mj-ea"/>
                <a:cs typeface="+mj-cs"/>
              </a:rPr>
              <a:t>Economía Campesina*</a:t>
            </a:r>
          </a:p>
          <a:p>
            <a:pPr marL="444500" indent="-2667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GT" sz="2000" dirty="0">
                <a:latin typeface="Berlin Sans FB Demi" pitchFamily="34" charset="0"/>
              </a:rPr>
              <a:t>Conjunto </a:t>
            </a:r>
            <a:r>
              <a:rPr lang="es-GT" sz="2000" dirty="0" smtClean="0">
                <a:latin typeface="Berlin Sans FB Demi" pitchFamily="34" charset="0"/>
              </a:rPr>
              <a:t>de </a:t>
            </a:r>
            <a:r>
              <a:rPr lang="es-GT" sz="2000" dirty="0">
                <a:latin typeface="Berlin Sans FB Demi" pitchFamily="34" charset="0"/>
              </a:rPr>
              <a:t>estrategias  y  actividades  </a:t>
            </a:r>
            <a:r>
              <a:rPr lang="es-GT" sz="2000" dirty="0" smtClean="0">
                <a:latin typeface="Berlin Sans FB Demi" pitchFamily="34" charset="0"/>
              </a:rPr>
              <a:t>de  </a:t>
            </a:r>
            <a:r>
              <a:rPr lang="es-GT" sz="2000" dirty="0">
                <a:latin typeface="Berlin Sans FB Demi" pitchFamily="34" charset="0"/>
              </a:rPr>
              <a:t>familia  </a:t>
            </a:r>
            <a:r>
              <a:rPr lang="es-GT" sz="2000" dirty="0" smtClean="0">
                <a:latin typeface="Berlin Sans FB Demi" pitchFamily="34" charset="0"/>
              </a:rPr>
              <a:t>y </a:t>
            </a:r>
            <a:r>
              <a:rPr lang="es-GT" sz="2000" dirty="0">
                <a:latin typeface="Berlin Sans FB Demi" pitchFamily="34" charset="0"/>
              </a:rPr>
              <a:t>comunidad  </a:t>
            </a:r>
            <a:r>
              <a:rPr lang="es-GT" sz="2000" dirty="0" smtClean="0">
                <a:latin typeface="Berlin Sans FB Demi" pitchFamily="34" charset="0"/>
              </a:rPr>
              <a:t>rural</a:t>
            </a:r>
            <a:endParaRPr lang="es-GT" sz="2000" dirty="0">
              <a:latin typeface="Berlin Sans FB Demi" pitchFamily="34" charset="0"/>
            </a:endParaRPr>
          </a:p>
          <a:p>
            <a:pPr marL="444500" indent="-2667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GT" sz="2000" dirty="0">
                <a:latin typeface="Berlin Sans FB Demi" pitchFamily="34" charset="0"/>
              </a:rPr>
              <a:t>para </a:t>
            </a:r>
            <a:r>
              <a:rPr lang="es-GT" sz="2000" dirty="0" smtClean="0">
                <a:latin typeface="Berlin Sans FB Demi" pitchFamily="34" charset="0"/>
              </a:rPr>
              <a:t>satisfacer </a:t>
            </a:r>
            <a:r>
              <a:rPr lang="es-GT" sz="2000" dirty="0">
                <a:latin typeface="Berlin Sans FB Demi" pitchFamily="34" charset="0"/>
              </a:rPr>
              <a:t>sus necesidades </a:t>
            </a:r>
            <a:r>
              <a:rPr lang="es-GT" sz="2000" dirty="0" smtClean="0">
                <a:latin typeface="Berlin Sans FB Demi" pitchFamily="34" charset="0"/>
              </a:rPr>
              <a:t>para una vida digna.</a:t>
            </a:r>
            <a:endParaRPr lang="es-GT" sz="2000" dirty="0">
              <a:latin typeface="Berlin Sans FB Demi" pitchFamily="34" charset="0"/>
            </a:endParaRPr>
          </a:p>
          <a:p>
            <a:pPr marL="177800">
              <a:defRPr/>
            </a:pPr>
            <a:endParaRPr lang="es-GT" sz="2000" dirty="0"/>
          </a:p>
          <a:p>
            <a:pPr marL="177800">
              <a:defRPr/>
            </a:pPr>
            <a:r>
              <a:rPr lang="es-GT" sz="2000" dirty="0" smtClean="0">
                <a:latin typeface="Berlin Sans FB Demi" pitchFamily="34" charset="0"/>
              </a:rPr>
              <a:t>Es: </a:t>
            </a:r>
            <a:endParaRPr lang="es-GT" sz="2000" dirty="0">
              <a:latin typeface="Berlin Sans FB Demi" pitchFamily="34" charset="0"/>
            </a:endParaRPr>
          </a:p>
          <a:p>
            <a:pPr marL="444500" indent="-266700">
              <a:buFont typeface="Arial" pitchFamily="34" charset="0"/>
              <a:buChar char="•"/>
              <a:defRPr/>
            </a:pPr>
            <a:r>
              <a:rPr lang="es-GT" sz="2400" dirty="0">
                <a:latin typeface="Berlin Sans FB Demi" pitchFamily="34" charset="0"/>
              </a:rPr>
              <a:t>Trabajo familiar, </a:t>
            </a:r>
          </a:p>
          <a:p>
            <a:pPr marL="444500" indent="-266700">
              <a:buFont typeface="Arial" pitchFamily="34" charset="0"/>
              <a:buChar char="•"/>
              <a:defRPr/>
            </a:pPr>
            <a:r>
              <a:rPr lang="es-GT" sz="2400" dirty="0" smtClean="0">
                <a:latin typeface="Berlin Sans FB Demi" pitchFamily="34" charset="0"/>
              </a:rPr>
              <a:t>Racionalidad económica:  producción alimentos</a:t>
            </a:r>
            <a:r>
              <a:rPr lang="es-GT" sz="2400" dirty="0">
                <a:latin typeface="Berlin Sans FB Demi" pitchFamily="34" charset="0"/>
              </a:rPr>
              <a:t>,</a:t>
            </a:r>
          </a:p>
          <a:p>
            <a:pPr marL="444500" indent="-266700">
              <a:buFont typeface="Arial" pitchFamily="34" charset="0"/>
              <a:buChar char="•"/>
              <a:defRPr/>
            </a:pPr>
            <a:r>
              <a:rPr lang="es-GT" sz="2400" dirty="0">
                <a:latin typeface="Berlin Sans FB Demi" pitchFamily="34" charset="0"/>
              </a:rPr>
              <a:t>Rol central </a:t>
            </a:r>
            <a:r>
              <a:rPr lang="es-GT" sz="2400" dirty="0" smtClean="0">
                <a:latin typeface="Berlin Sans FB Demi" pitchFamily="34" charset="0"/>
              </a:rPr>
              <a:t>mujeres. </a:t>
            </a:r>
          </a:p>
          <a:p>
            <a:pPr marL="444500" indent="-266700">
              <a:buFont typeface="Arial" pitchFamily="34" charset="0"/>
              <a:buChar char="•"/>
              <a:defRPr/>
            </a:pPr>
            <a:r>
              <a:rPr lang="es-GT" sz="2400" i="1" dirty="0" smtClean="0">
                <a:latin typeface="Berlin Sans FB Demi" pitchFamily="34" charset="0"/>
              </a:rPr>
              <a:t>Es </a:t>
            </a:r>
            <a:r>
              <a:rPr lang="es-GT" sz="2400" i="1" dirty="0">
                <a:latin typeface="Berlin Sans FB Demi" pitchFamily="34" charset="0"/>
              </a:rPr>
              <a:t>poli-activa.  </a:t>
            </a:r>
          </a:p>
        </p:txBody>
      </p:sp>
      <p:pic>
        <p:nvPicPr>
          <p:cNvPr id="17" name="16 Imagen" descr="E:\fotos varios\DSC0003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-27384"/>
            <a:ext cx="1187625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Marco conceptual</a:t>
            </a:r>
            <a:endParaRPr lang="es-GT" sz="1600" dirty="0" smtClean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298385"/>
            <a:ext cx="8532440" cy="735586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32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Por consiguiente:</a:t>
            </a:r>
          </a:p>
          <a:p>
            <a:pPr>
              <a:spcBef>
                <a:spcPct val="0"/>
              </a:spcBef>
              <a:defRPr/>
            </a:pPr>
            <a:r>
              <a:rPr lang="es-MX" sz="32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Economía campesina es un concepto más amplio que agricultura familiar; incluye otras actividades no agrícolas.</a:t>
            </a:r>
          </a:p>
          <a:p>
            <a:pPr>
              <a:spcBef>
                <a:spcPct val="0"/>
              </a:spcBef>
              <a:defRPr/>
            </a:pPr>
            <a:endParaRPr lang="es-MX" sz="3200" b="1" dirty="0" smtClean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es-MX" sz="32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La agricultura familiar está comprendida en el marco más amplio denominado economía campesina.  La AF es una forma de economía campesina.</a:t>
            </a:r>
          </a:p>
          <a:p>
            <a:pPr>
              <a:spcBef>
                <a:spcPct val="0"/>
              </a:spcBef>
              <a:defRPr/>
            </a:pPr>
            <a:endParaRPr lang="es-MX" sz="3200" b="1" dirty="0" smtClean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es-MX" sz="32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En Guatemala la agricultura familiar es la actividad más importante de la economía campesina.</a:t>
            </a:r>
          </a:p>
          <a:p>
            <a:pPr>
              <a:spcBef>
                <a:spcPct val="0"/>
              </a:spcBef>
              <a:defRPr/>
            </a:pPr>
            <a:endParaRPr lang="es-MX" sz="3200" b="1" dirty="0" smtClean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endParaRPr lang="es-GT" sz="2400" dirty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9144000" cy="764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263525" indent="-263525">
              <a:spcBef>
                <a:spcPct val="0"/>
              </a:spcBef>
            </a:pPr>
            <a:endParaRPr lang="es-GT" sz="1600" dirty="0" smtClean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" y="-24"/>
            <a:ext cx="9144032" cy="692720"/>
          </a:xfrm>
        </p:spPr>
        <p:txBody>
          <a:bodyPr>
            <a:noAutofit/>
          </a:bodyPr>
          <a:lstStyle/>
          <a:p>
            <a:pPr algn="l"/>
            <a:r>
              <a:rPr lang="es-GT" sz="2000" dirty="0" smtClean="0"/>
              <a:t>Relación conceptual desarrollo rural, economía campesina y agricultura familiar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45" y="1096039"/>
            <a:ext cx="7673631" cy="57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6122</TotalTime>
  <Words>2267</Words>
  <Application>Microsoft Office PowerPoint</Application>
  <PresentationFormat>Presentación en pantalla (4:3)</PresentationFormat>
  <Paragraphs>545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Tema de Office</vt:lpstr>
      <vt:lpstr>Austin</vt:lpstr>
      <vt:lpstr>Concurrencia</vt:lpstr>
      <vt:lpstr>6_Tema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Relación conceptual desarrollo rural, economía campesina y agricultura familiar</vt:lpstr>
      <vt:lpstr>Presentación de PowerPoint</vt:lpstr>
      <vt:lpstr>Presentación de PowerPoint</vt:lpstr>
      <vt:lpstr>Presentación de PowerPoint</vt:lpstr>
      <vt:lpstr>Esquema de instrumentos político – institucionales del MAGA</vt:lpstr>
      <vt:lpstr>Presentación de PowerPoint</vt:lpstr>
      <vt:lpstr>Presentación de PowerPoint</vt:lpstr>
      <vt:lpstr>Presentación de PowerPoint</vt:lpstr>
      <vt:lpstr>Sistema Nacional de Extensión Rural (SNER):</vt:lpstr>
      <vt:lpstr>Presentación de PowerPoint</vt:lpstr>
      <vt:lpstr> EL CADER Es el CENTRO DE CAPACITACION PARA EL DESARROLLO RURAL, Conformado por  la comunidad organizada y coordinada por la promotoría comunitaria. </vt:lpstr>
      <vt:lpstr>Presentación de PowerPoint</vt:lpstr>
      <vt:lpstr>El Promotor  (a) Comunitario </vt:lpstr>
      <vt:lpstr>Características del Promotor (a) Comunitario </vt:lpstr>
      <vt:lpstr>Presentación de PowerPoint</vt:lpstr>
      <vt:lpstr>Operación territorial del SNER:  Inserción MIDES.</vt:lpstr>
      <vt:lpstr>Presentación de PowerPoint</vt:lpstr>
      <vt:lpstr>Presentación de PowerPoint</vt:lpstr>
      <vt:lpstr>Presentación de PowerPoint</vt:lpstr>
      <vt:lpstr>Presentación de PowerPoint</vt:lpstr>
      <vt:lpstr>SNER:  Sistema nacional de extensión rural  Conjunto articulado de actores que hacemos extensión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 Programa para la  Promoción de la Economía Campesina</dc:title>
  <dc:creator>user</dc:creator>
  <cp:lastModifiedBy>ECano</cp:lastModifiedBy>
  <cp:revision>427</cp:revision>
  <dcterms:created xsi:type="dcterms:W3CDTF">2012-04-03T03:48:07Z</dcterms:created>
  <dcterms:modified xsi:type="dcterms:W3CDTF">2014-05-20T14:22:28Z</dcterms:modified>
</cp:coreProperties>
</file>